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64" r:id="rId2"/>
    <p:sldId id="366" r:id="rId3"/>
    <p:sldId id="456" r:id="rId4"/>
    <p:sldId id="447" r:id="rId5"/>
    <p:sldId id="425" r:id="rId6"/>
    <p:sldId id="469" r:id="rId7"/>
    <p:sldId id="497" r:id="rId8"/>
    <p:sldId id="436" r:id="rId9"/>
    <p:sldId id="499" r:id="rId10"/>
    <p:sldId id="377" r:id="rId11"/>
    <p:sldId id="378" r:id="rId12"/>
    <p:sldId id="379" r:id="rId13"/>
    <p:sldId id="380" r:id="rId14"/>
    <p:sldId id="388" r:id="rId15"/>
    <p:sldId id="386" r:id="rId16"/>
    <p:sldId id="487" r:id="rId17"/>
    <p:sldId id="391" r:id="rId18"/>
    <p:sldId id="427" r:id="rId19"/>
    <p:sldId id="428" r:id="rId20"/>
    <p:sldId id="500" r:id="rId21"/>
    <p:sldId id="506" r:id="rId22"/>
    <p:sldId id="494" r:id="rId23"/>
    <p:sldId id="398" r:id="rId24"/>
    <p:sldId id="400" r:id="rId25"/>
    <p:sldId id="401" r:id="rId26"/>
    <p:sldId id="402" r:id="rId27"/>
    <p:sldId id="430" r:id="rId28"/>
    <p:sldId id="403" r:id="rId29"/>
    <p:sldId id="484" r:id="rId30"/>
    <p:sldId id="485" r:id="rId31"/>
    <p:sldId id="489" r:id="rId32"/>
    <p:sldId id="490" r:id="rId33"/>
    <p:sldId id="504" r:id="rId34"/>
    <p:sldId id="492" r:id="rId35"/>
    <p:sldId id="493" r:id="rId36"/>
    <p:sldId id="488" r:id="rId37"/>
    <p:sldId id="501" r:id="rId38"/>
    <p:sldId id="434" r:id="rId39"/>
    <p:sldId id="502" r:id="rId40"/>
    <p:sldId id="404" r:id="rId41"/>
    <p:sldId id="442" r:id="rId42"/>
    <p:sldId id="439" r:id="rId43"/>
    <p:sldId id="498" r:id="rId44"/>
    <p:sldId id="441" r:id="rId45"/>
    <p:sldId id="455" r:id="rId46"/>
    <p:sldId id="503" r:id="rId47"/>
    <p:sldId id="392" r:id="rId48"/>
    <p:sldId id="375" r:id="rId49"/>
    <p:sldId id="394" r:id="rId50"/>
    <p:sldId id="495" r:id="rId51"/>
    <p:sldId id="507" r:id="rId52"/>
    <p:sldId id="505" r:id="rId53"/>
    <p:sldId id="399" r:id="rId54"/>
    <p:sldId id="423" r:id="rId55"/>
    <p:sldId id="318" r:id="rId56"/>
    <p:sldId id="345" r:id="rId57"/>
    <p:sldId id="477" r:id="rId58"/>
    <p:sldId id="478" r:id="rId59"/>
    <p:sldId id="480" r:id="rId60"/>
    <p:sldId id="481" r:id="rId61"/>
    <p:sldId id="482" r:id="rId62"/>
    <p:sldId id="483" r:id="rId63"/>
    <p:sldId id="437" r:id="rId64"/>
    <p:sldId id="479" r:id="rId65"/>
    <p:sldId id="476" r:id="rId66"/>
    <p:sldId id="440" r:id="rId67"/>
    <p:sldId id="395" r:id="rId68"/>
    <p:sldId id="376" r:id="rId69"/>
  </p:sldIdLst>
  <p:sldSz cx="12192000" cy="6858000"/>
  <p:notesSz cx="6858000" cy="9239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C18336-B370-4DF7-B052-6BF8207280D1}">
          <p14:sldIdLst>
            <p14:sldId id="264"/>
            <p14:sldId id="366"/>
            <p14:sldId id="456"/>
            <p14:sldId id="447"/>
            <p14:sldId id="425"/>
            <p14:sldId id="469"/>
            <p14:sldId id="497"/>
            <p14:sldId id="436"/>
            <p14:sldId id="499"/>
            <p14:sldId id="377"/>
            <p14:sldId id="378"/>
            <p14:sldId id="379"/>
            <p14:sldId id="380"/>
            <p14:sldId id="388"/>
            <p14:sldId id="386"/>
            <p14:sldId id="487"/>
            <p14:sldId id="391"/>
            <p14:sldId id="427"/>
            <p14:sldId id="428"/>
            <p14:sldId id="500"/>
            <p14:sldId id="506"/>
            <p14:sldId id="494"/>
            <p14:sldId id="398"/>
            <p14:sldId id="400"/>
            <p14:sldId id="401"/>
            <p14:sldId id="402"/>
            <p14:sldId id="430"/>
            <p14:sldId id="403"/>
            <p14:sldId id="484"/>
            <p14:sldId id="485"/>
            <p14:sldId id="489"/>
            <p14:sldId id="490"/>
            <p14:sldId id="504"/>
            <p14:sldId id="492"/>
            <p14:sldId id="493"/>
            <p14:sldId id="488"/>
            <p14:sldId id="501"/>
            <p14:sldId id="434"/>
            <p14:sldId id="502"/>
            <p14:sldId id="404"/>
            <p14:sldId id="442"/>
            <p14:sldId id="439"/>
            <p14:sldId id="498"/>
            <p14:sldId id="441"/>
            <p14:sldId id="455"/>
            <p14:sldId id="503"/>
          </p14:sldIdLst>
        </p14:section>
        <p14:section name="Backup" id="{E781BFDA-DA27-D949-B8D0-4E27672F139B}">
          <p14:sldIdLst>
            <p14:sldId id="392"/>
            <p14:sldId id="375"/>
            <p14:sldId id="394"/>
            <p14:sldId id="495"/>
            <p14:sldId id="507"/>
            <p14:sldId id="505"/>
            <p14:sldId id="399"/>
            <p14:sldId id="423"/>
            <p14:sldId id="318"/>
            <p14:sldId id="345"/>
            <p14:sldId id="477"/>
            <p14:sldId id="478"/>
            <p14:sldId id="480"/>
            <p14:sldId id="481"/>
            <p14:sldId id="482"/>
            <p14:sldId id="483"/>
            <p14:sldId id="437"/>
            <p14:sldId id="479"/>
            <p14:sldId id="476"/>
            <p14:sldId id="440"/>
            <p14:sldId id="395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EE6419"/>
    <a:srgbClr val="852B26"/>
    <a:srgbClr val="4A8522"/>
    <a:srgbClr val="B43900"/>
    <a:srgbClr val="FF0000"/>
    <a:srgbClr val="CC3300"/>
    <a:srgbClr val="FFCD2F"/>
    <a:srgbClr val="09DD5F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8" autoAdjust="0"/>
    <p:restoredTop sz="82484" autoAdjust="0"/>
  </p:normalViewPr>
  <p:slideViewPr>
    <p:cSldViewPr snapToGrid="0">
      <p:cViewPr varScale="1">
        <p:scale>
          <a:sx n="72" d="100"/>
          <a:sy n="72" d="100"/>
        </p:scale>
        <p:origin x="208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Method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Random</c:v>
                </c:pt>
                <c:pt idx="1">
                  <c:v>Correlation</c:v>
                </c:pt>
                <c:pt idx="2">
                  <c:v>Canny Edge</c:v>
                </c:pt>
                <c:pt idx="3">
                  <c:v>Kalman Filter</c:v>
                </c:pt>
                <c:pt idx="4">
                  <c:v>Switching Kinematic Model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10.8</c:v>
                </c:pt>
                <c:pt idx="1">
                  <c:v>58.41</c:v>
                </c:pt>
                <c:pt idx="2">
                  <c:v>69.91</c:v>
                </c:pt>
                <c:pt idx="3">
                  <c:v>80.59</c:v>
                </c:pt>
                <c:pt idx="4">
                  <c:v>92.38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58F-4E39-8090-1F4ED5615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41335440"/>
        <c:axId val="-1541334080"/>
      </c:barChart>
      <c:catAx>
        <c:axId val="-154133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41334080"/>
        <c:crosses val="autoZero"/>
        <c:auto val="1"/>
        <c:lblAlgn val="ctr"/>
        <c:lblOffset val="100"/>
        <c:noMultiLvlLbl val="0"/>
      </c:catAx>
      <c:valAx>
        <c:axId val="-154133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41335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5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35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1AB76-68B4-4005-9F80-CEDF3DA083D0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7225" y="1154113"/>
            <a:ext cx="5543550" cy="3119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46389"/>
            <a:ext cx="5486400" cy="36379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5684"/>
            <a:ext cx="2971800" cy="4635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75684"/>
            <a:ext cx="2971800" cy="4635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15EA8-058B-46C1-9C2C-70C538FFD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5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45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given </a:t>
            </a:r>
            <a:r>
              <a:rPr lang="en-US" baseline="0" dirty="0" smtClean="0"/>
              <a:t>names </a:t>
            </a:r>
            <a:r>
              <a:rPr lang="en-US" baseline="0" dirty="0"/>
              <a:t>and data, </a:t>
            </a:r>
            <a:r>
              <a:rPr lang="en-US" baseline="0" dirty="0" smtClean="0"/>
              <a:t>the goal is to automatically predict the types</a:t>
            </a:r>
            <a:r>
              <a:rPr lang="en-US" baseline="0" dirty="0"/>
              <a:t>\\</a:t>
            </a:r>
          </a:p>
          <a:p>
            <a:r>
              <a:rPr lang="en-US" altLang="zh-CN" baseline="0" dirty="0" smtClean="0"/>
              <a:t>we usually have </a:t>
            </a:r>
            <a:r>
              <a:rPr lang="en-US" baseline="0" dirty="0" smtClean="0"/>
              <a:t>well mapped </a:t>
            </a:r>
            <a:r>
              <a:rPr lang="en-US" baseline="0" dirty="0" err="1" smtClean="0"/>
              <a:t>bldgs</a:t>
            </a:r>
            <a:r>
              <a:rPr lang="en-US" baseline="0" dirty="0"/>
              <a:t>;</a:t>
            </a:r>
            <a:r>
              <a:rPr lang="en-US" baseline="0" dirty="0" smtClean="0"/>
              <a:t> the challenge however, is how to transfer the info\\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one hand,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name is a good indicator of </a:t>
            </a:r>
            <a:r>
              <a:rPr lang="en-US" baseline="0" dirty="0" smtClean="0"/>
              <a:t>the type, </a:t>
            </a:r>
            <a:r>
              <a:rPr lang="en-US" baseline="0" dirty="0" smtClean="0"/>
              <a:t>but the pattern does not generalize across buildings\\;</a:t>
            </a:r>
          </a:p>
          <a:p>
            <a:r>
              <a:rPr lang="en-US" baseline="0" dirty="0" smtClean="0"/>
              <a:t>On the other hand, TS data </a:t>
            </a:r>
            <a:r>
              <a:rPr lang="en-US" baseline="0" dirty="0" smtClean="0"/>
              <a:t>is more likely to be similar </a:t>
            </a:r>
            <a:r>
              <a:rPr lang="en-US" baseline="0" dirty="0" smtClean="0"/>
              <a:t>between buildings, e.g., temp </a:t>
            </a:r>
            <a:r>
              <a:rPr lang="en-US" baseline="0" dirty="0" smtClean="0"/>
              <a:t>is 60-70 </a:t>
            </a:r>
            <a:r>
              <a:rPr lang="en-US" baseline="0" dirty="0" smtClean="0"/>
              <a:t>no matter which building\\ </a:t>
            </a:r>
          </a:p>
          <a:p>
            <a:r>
              <a:rPr lang="en-US" altLang="zh-CN" baseline="0" dirty="0" smtClean="0"/>
              <a:t>so we transfer the info in data by training a </a:t>
            </a:r>
            <a:r>
              <a:rPr lang="en-US" altLang="zh-CN" baseline="0" dirty="0" err="1" smtClean="0"/>
              <a:t>clf</a:t>
            </a:r>
            <a:r>
              <a:rPr lang="en-US" altLang="zh-CN" baseline="0" dirty="0" smtClean="0"/>
              <a:t> </a:t>
            </a:r>
            <a:r>
              <a:rPr lang="en-US" altLang="zh-CN" baseline="0" dirty="0" smtClean="0"/>
              <a:t>using data </a:t>
            </a:r>
            <a:r>
              <a:rPr lang="en-US" altLang="zh-CN" baseline="0" dirty="0" smtClean="0"/>
              <a:t>features</a:t>
            </a:r>
            <a:r>
              <a:rPr lang="en-US" baseline="0" dirty="0" smtClean="0"/>
              <a:t>\\ </a:t>
            </a:r>
            <a:r>
              <a:rPr lang="en-US" baseline="0" dirty="0" smtClean="0"/>
              <a:t>and apply the </a:t>
            </a:r>
            <a:r>
              <a:rPr lang="en-US" baseline="0" dirty="0" err="1" smtClean="0"/>
              <a:t>clf</a:t>
            </a:r>
            <a:r>
              <a:rPr lang="en-US" baseline="0" dirty="0" smtClean="0"/>
              <a:t> in the new </a:t>
            </a:r>
            <a:r>
              <a:rPr lang="en-US" baseline="0" dirty="0" err="1" smtClean="0"/>
              <a:t>bldg</a:t>
            </a:r>
            <a:r>
              <a:rPr lang="en-US" baseline="0" dirty="0" smtClean="0"/>
              <a:t> to predict types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train a different </a:t>
            </a:r>
            <a:r>
              <a:rPr lang="en-US" baseline="0" dirty="0" err="1" smtClean="0"/>
              <a:t>clf</a:t>
            </a:r>
            <a:r>
              <a:rPr lang="en-US" baseline="0" dirty="0" smtClean="0"/>
              <a:t> to learn a different perspective of the data </a:t>
            </a:r>
            <a:r>
              <a:rPr lang="en-US" baseline="0" dirty="0" err="1" smtClean="0"/>
              <a:t>feautres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91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similarly a third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however, each </a:t>
            </a:r>
            <a:r>
              <a:rPr lang="en-US" baseline="0" dirty="0" err="1" smtClean="0"/>
              <a:t>clf</a:t>
            </a:r>
            <a:r>
              <a:rPr lang="en-US" baseline="0" dirty="0" smtClean="0"/>
              <a:t> can give a different prediction, how </a:t>
            </a:r>
            <a:r>
              <a:rPr lang="en-US" baseline="0" dirty="0"/>
              <a:t>to effectively adopt the </a:t>
            </a:r>
            <a:r>
              <a:rPr lang="en-US" baseline="0" dirty="0" err="1" smtClean="0"/>
              <a:t>preds</a:t>
            </a:r>
            <a:r>
              <a:rPr lang="en-US" baseline="0" dirty="0" smtClean="0"/>
              <a:t>?</a:t>
            </a:r>
            <a:endParaRPr lang="en-US" baseline="0" dirty="0"/>
          </a:p>
          <a:p>
            <a:endParaRPr lang="en-US" altLang="zh-CN" baseline="0" dirty="0"/>
          </a:p>
          <a:p>
            <a:r>
              <a:rPr lang="en-US" altLang="zh-CN" baseline="0" dirty="0" smtClean="0"/>
              <a:t>people </a:t>
            </a:r>
            <a:r>
              <a:rPr lang="en-US" altLang="zh-CN" baseline="0" dirty="0"/>
              <a:t>tend to name the same type of sensors </a:t>
            </a:r>
            <a:r>
              <a:rPr lang="en-US" altLang="zh-CN" baseline="0" dirty="0" smtClean="0"/>
              <a:t>similarly</a:t>
            </a:r>
            <a:r>
              <a:rPr lang="en-US" altLang="zh-CN" baseline="0" dirty="0" smtClean="0"/>
              <a:t>\\, so we look at how much the </a:t>
            </a:r>
            <a:r>
              <a:rPr lang="en-US" altLang="zh-CN" baseline="0" dirty="0" err="1" smtClean="0"/>
              <a:t>clf's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preds</a:t>
            </a:r>
            <a:r>
              <a:rPr lang="en-US" altLang="zh-CN" baseline="0" dirty="0" smtClean="0"/>
              <a:t> agree with the name clusters, in order to quantify a </a:t>
            </a:r>
            <a:r>
              <a:rPr lang="en-US" altLang="zh-CN" baseline="0" dirty="0" err="1" smtClean="0"/>
              <a:t>clf's</a:t>
            </a:r>
            <a:r>
              <a:rPr lang="en-US" altLang="zh-CN" baseline="0" dirty="0" smtClean="0"/>
              <a:t> confidence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e.g., we cluster names </a:t>
            </a:r>
            <a:r>
              <a:rPr lang="en-US" altLang="zh-CN" baseline="0" dirty="0" smtClean="0"/>
              <a:t>and </a:t>
            </a:r>
            <a:r>
              <a:rPr lang="en-US" altLang="zh-CN" baseline="0" dirty="0" smtClean="0"/>
              <a:t>get 2 groups, we see that out of the 3 sensors\\, 2 are predicted as temps -- thus 2/3 = 0.67\\ we do so for each </a:t>
            </a:r>
            <a:r>
              <a:rPr lang="en-US" altLang="zh-CN" baseline="0" dirty="0" err="1" smtClean="0"/>
              <a:t>clf</a:t>
            </a:r>
            <a:r>
              <a:rPr lang="en-US" altLang="zh-CN" baseline="0" dirty="0" smtClean="0"/>
              <a:t> and take a weighted sum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Also </a:t>
            </a:r>
            <a:r>
              <a:rPr lang="en-US" baseline="0" dirty="0" smtClean="0"/>
              <a:t>set </a:t>
            </a:r>
            <a:r>
              <a:rPr lang="en-US" baseline="0" dirty="0"/>
              <a:t>a </a:t>
            </a:r>
            <a:r>
              <a:rPr lang="en-US" baseline="0" dirty="0" smtClean="0"/>
              <a:t>threshold to assure confident </a:t>
            </a:r>
            <a:r>
              <a:rPr lang="en-US" baseline="0" dirty="0" err="1" smtClean="0"/>
              <a:t>preds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94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x-axis: threshold</a:t>
            </a:r>
          </a:p>
          <a:p>
            <a:r>
              <a:rPr lang="en-US" dirty="0"/>
              <a:t>metrics,</a:t>
            </a:r>
            <a:r>
              <a:rPr lang="en-US" baseline="0" dirty="0"/>
              <a:t> </a:t>
            </a:r>
            <a:r>
              <a:rPr lang="en-US" dirty="0" smtClean="0"/>
              <a:t>two-way</a:t>
            </a:r>
            <a:r>
              <a:rPr lang="en-US" baseline="0" dirty="0" smtClean="0"/>
              <a:t> </a:t>
            </a:r>
            <a:r>
              <a:rPr lang="en-US" dirty="0" smtClean="0"/>
              <a:t>transfer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trend: 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</a:t>
            </a:r>
            <a:r>
              <a:rPr lang="en-US" baseline="0" dirty="0" smtClean="0"/>
              <a:t> goes up, </a:t>
            </a:r>
            <a:r>
              <a:rPr lang="en-US" baseline="0" dirty="0" err="1" smtClean="0"/>
              <a:t>cov</a:t>
            </a:r>
            <a:r>
              <a:rPr lang="en-US" baseline="0" dirty="0" smtClean="0"/>
              <a:t> goes down</a:t>
            </a:r>
          </a:p>
          <a:p>
            <a:endParaRPr lang="en-US" dirty="0" smtClean="0"/>
          </a:p>
          <a:p>
            <a:r>
              <a:rPr lang="en-US" dirty="0" smtClean="0"/>
              <a:t>mention </a:t>
            </a:r>
            <a:r>
              <a:rPr lang="en-US" dirty="0"/>
              <a:t>the </a:t>
            </a:r>
            <a:r>
              <a:rPr lang="en-US" dirty="0" smtClean="0"/>
              <a:t>numbers:96</a:t>
            </a:r>
            <a:r>
              <a:rPr lang="en-US" baseline="0" dirty="0" smtClean="0"/>
              <a:t>acc/72cov </a:t>
            </a:r>
            <a:r>
              <a:rPr lang="en-US" baseline="0" dirty="0"/>
              <a:t>85acc/92cov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06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68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 automatically predict </a:t>
            </a:r>
            <a:r>
              <a:rPr lang="en-US" altLang="zh-CN" dirty="0"/>
              <a:t>the type</a:t>
            </a:r>
            <a:r>
              <a:rPr lang="en-US" altLang="zh-CN" baseline="0" dirty="0"/>
              <a:t> for a </a:t>
            </a:r>
            <a:r>
              <a:rPr lang="en-US" altLang="zh-CN" baseline="0" dirty="0" smtClean="0"/>
              <a:t>fraction of points,\\ some still remain unlabeled.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still need </a:t>
            </a:r>
            <a:r>
              <a:rPr lang="en-US" altLang="zh-CN" baseline="0" dirty="0" smtClean="0"/>
              <a:t>human </a:t>
            </a:r>
            <a:r>
              <a:rPr lang="en-US" altLang="zh-CN" baseline="0" dirty="0" smtClean="0"/>
              <a:t>input\\ and resort to AL to reduce the #human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68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human input</a:t>
            </a:r>
            <a:r>
              <a:rPr lang="en-US" baseline="0" dirty="0" smtClean="0"/>
              <a:t> is costly</a:t>
            </a:r>
            <a:r>
              <a:rPr lang="en-US" dirty="0" smtClean="0"/>
              <a:t>, </a:t>
            </a:r>
            <a:r>
              <a:rPr lang="en-US" dirty="0"/>
              <a:t>we</a:t>
            </a:r>
            <a:r>
              <a:rPr lang="en-US" baseline="0" dirty="0"/>
              <a:t> want to predict the </a:t>
            </a:r>
            <a:r>
              <a:rPr lang="en-US" baseline="0" dirty="0" smtClean="0"/>
              <a:t>type </a:t>
            </a:r>
            <a:r>
              <a:rPr lang="en-US" baseline="0" dirty="0"/>
              <a:t>using the minimal </a:t>
            </a:r>
            <a:r>
              <a:rPr lang="en-US" baseline="0" dirty="0" smtClean="0"/>
              <a:t>#human effort</a:t>
            </a:r>
            <a:r>
              <a:rPr lang="en-US" dirty="0" smtClean="0"/>
              <a:t>\\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Challenge</a:t>
            </a:r>
            <a:r>
              <a:rPr lang="en-US" baseline="0" dirty="0"/>
              <a:t>: </a:t>
            </a:r>
            <a:r>
              <a:rPr lang="en-US" baseline="0" dirty="0" smtClean="0"/>
              <a:t>how </a:t>
            </a:r>
            <a:r>
              <a:rPr lang="en-US" altLang="zh-CN" baseline="0" dirty="0" smtClean="0"/>
              <a:t>to </a:t>
            </a:r>
            <a:r>
              <a:rPr lang="en-US" baseline="0" dirty="0" smtClean="0"/>
              <a:t>select the best examples for a human to label and train a </a:t>
            </a:r>
            <a:r>
              <a:rPr lang="en-US" baseline="0" dirty="0" err="1" smtClean="0"/>
              <a:t>clf</a:t>
            </a:r>
            <a:r>
              <a:rPr lang="en-US" baseline="0" dirty="0" smtClean="0"/>
              <a:t>?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Intuition</a:t>
            </a:r>
            <a:r>
              <a:rPr lang="en-US" dirty="0"/>
              <a:t>: </a:t>
            </a:r>
            <a:r>
              <a:rPr lang="en-US" baseline="0" dirty="0" smtClean="0"/>
              <a:t>names </a:t>
            </a:r>
            <a:r>
              <a:rPr lang="en-US" baseline="0" dirty="0"/>
              <a:t>of </a:t>
            </a:r>
            <a:r>
              <a:rPr lang="en-US" dirty="0"/>
              <a:t>same type</a:t>
            </a:r>
            <a:r>
              <a:rPr lang="en-US" baseline="0" dirty="0"/>
              <a:t> of sensors tend to be </a:t>
            </a:r>
            <a:r>
              <a:rPr lang="en-US" baseline="0" dirty="0" smtClean="0"/>
              <a:t>similar</a:t>
            </a:r>
            <a:r>
              <a:rPr lang="en-US" dirty="0" smtClean="0"/>
              <a:t>\\,</a:t>
            </a:r>
            <a:r>
              <a:rPr lang="en-US" baseline="0" dirty="0" smtClean="0"/>
              <a:t> so only need to </a:t>
            </a:r>
            <a:r>
              <a:rPr lang="en-US" dirty="0" smtClean="0"/>
              <a:t>select a few representatives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cluster on </a:t>
            </a:r>
            <a:r>
              <a:rPr lang="en-US" dirty="0" err="1" smtClean="0"/>
              <a:t>pt</a:t>
            </a:r>
            <a:r>
              <a:rPr lang="en-US" dirty="0" smtClean="0"/>
              <a:t> names\\ and look</a:t>
            </a:r>
            <a:r>
              <a:rPr lang="en-US" baseline="0" dirty="0" smtClean="0"/>
              <a:t> at regions with max disagreement\\ pick </a:t>
            </a:r>
            <a:r>
              <a:rPr lang="en-US" dirty="0" smtClean="0"/>
              <a:t>representative from cluster</a:t>
            </a:r>
            <a:r>
              <a:rPr lang="en-US" baseline="0" dirty="0" smtClean="0"/>
              <a:t> center\\repeat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92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</a:t>
            </a:r>
            <a:r>
              <a:rPr lang="en-US" baseline="0" dirty="0"/>
              <a:t> and examine # of labels vs </a:t>
            </a:r>
            <a:r>
              <a:rPr lang="en-US" baseline="0" dirty="0" err="1" smtClean="0"/>
              <a:t>acc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if we look at 80% </a:t>
            </a:r>
            <a:r>
              <a:rPr lang="en-US" baseline="0" dirty="0" err="1" smtClean="0"/>
              <a:t>acc</a:t>
            </a:r>
            <a:r>
              <a:rPr lang="en-US" baseline="0" dirty="0" smtClean="0"/>
              <a:t>, we see &gt; 50% reduction in the #human input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1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9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People </a:t>
            </a:r>
            <a:r>
              <a:rPr lang="en-US" dirty="0"/>
              <a:t>spend</a:t>
            </a:r>
            <a:r>
              <a:rPr lang="en-US" baseline="0" dirty="0"/>
              <a:t> </a:t>
            </a:r>
            <a:r>
              <a:rPr lang="en-US" dirty="0"/>
              <a:t>93%</a:t>
            </a:r>
            <a:r>
              <a:rPr lang="en-US" baseline="0" dirty="0"/>
              <a:t> of</a:t>
            </a:r>
            <a:r>
              <a:rPr lang="en-US" dirty="0"/>
              <a:t> time</a:t>
            </a:r>
            <a:r>
              <a:rPr lang="en-US" baseline="0" dirty="0"/>
              <a:t> indoors and providing a comfortable </a:t>
            </a:r>
            <a:r>
              <a:rPr lang="en-US" baseline="0" dirty="0" err="1"/>
              <a:t>env</a:t>
            </a:r>
            <a:r>
              <a:rPr lang="en-US" baseline="0" dirty="0"/>
              <a:t> can improve 8-11% productivity</a:t>
            </a:r>
            <a:r>
              <a:rPr lang="en-US" baseline="0" dirty="0" smtClean="0"/>
              <a:t>.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</a:t>
            </a:r>
            <a:r>
              <a:rPr lang="en-US" dirty="0" smtClean="0"/>
              <a:t>ensure\\ </a:t>
            </a:r>
            <a:r>
              <a:rPr lang="en-US" dirty="0"/>
              <a:t>that</a:t>
            </a:r>
            <a:r>
              <a:rPr lang="en-US" baseline="0" dirty="0"/>
              <a:t> t</a:t>
            </a:r>
            <a:r>
              <a:rPr lang="en-US" dirty="0"/>
              <a:t>hese</a:t>
            </a:r>
            <a:r>
              <a:rPr lang="en-US" baseline="0" dirty="0"/>
              <a:t> buildings </a:t>
            </a:r>
            <a:r>
              <a:rPr lang="en-US" dirty="0"/>
              <a:t>operate normally and are </a:t>
            </a:r>
            <a:r>
              <a:rPr lang="en-US" dirty="0" smtClean="0"/>
              <a:t>comfortable</a:t>
            </a:r>
            <a:r>
              <a:rPr lang="en-US" baseline="0" dirty="0" smtClean="0"/>
              <a:t> </a:t>
            </a:r>
            <a:r>
              <a:rPr lang="en-US" dirty="0"/>
              <a:t>throughout </a:t>
            </a:r>
            <a:r>
              <a:rPr lang="en-US" dirty="0" smtClean="0"/>
              <a:t>diff</a:t>
            </a:r>
            <a:r>
              <a:rPr lang="en-US" baseline="0" dirty="0" smtClean="0"/>
              <a:t> </a:t>
            </a:r>
            <a:r>
              <a:rPr lang="en-US" dirty="0" smtClean="0"/>
              <a:t>weather conditions</a:t>
            </a:r>
            <a:r>
              <a:rPr lang="en-US" baseline="0" dirty="0" smtClean="0"/>
              <a:t>,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need to assess and control </a:t>
            </a:r>
            <a:r>
              <a:rPr lang="en-US" dirty="0"/>
              <a:t>various factors\\, </a:t>
            </a:r>
            <a:r>
              <a:rPr lang="en-US" dirty="0" smtClean="0"/>
              <a:t>such as air </a:t>
            </a:r>
            <a:r>
              <a:rPr lang="en-US" altLang="zh-CN" dirty="0" smtClean="0"/>
              <a:t>circulation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dirty="0" smtClean="0"/>
              <a:t>heat </a:t>
            </a:r>
            <a:r>
              <a:rPr lang="en-US" dirty="0"/>
              <a:t>flow, moist. </a:t>
            </a:r>
            <a:r>
              <a:rPr lang="en-US" dirty="0" smtClean="0"/>
              <a:t>lv</a:t>
            </a:r>
            <a:r>
              <a:rPr lang="en-US" baseline="0" dirty="0" smtClean="0"/>
              <a:t>, or </a:t>
            </a:r>
            <a:r>
              <a:rPr lang="en-US" dirty="0" err="1" smtClean="0"/>
              <a:t>lgt</a:t>
            </a:r>
            <a:r>
              <a:rPr lang="en-US" dirty="0" smtClean="0"/>
              <a:t> </a:t>
            </a:r>
            <a:r>
              <a:rPr lang="en-US" dirty="0"/>
              <a:t>cond.</a:t>
            </a:r>
          </a:p>
          <a:p>
            <a:endParaRPr lang="en-US" dirty="0"/>
          </a:p>
          <a:p>
            <a:r>
              <a:rPr lang="en-US" altLang="zh-CN" dirty="0" smtClean="0"/>
              <a:t>To this end,</a:t>
            </a:r>
            <a:r>
              <a:rPr lang="en-US" altLang="zh-CN" baseline="0" dirty="0" smtClean="0"/>
              <a:t> </a:t>
            </a:r>
            <a:r>
              <a:rPr lang="en-US" dirty="0"/>
              <a:t>1000s of </a:t>
            </a:r>
            <a:r>
              <a:rPr lang="en-US" dirty="0" smtClean="0"/>
              <a:t>sensors</a:t>
            </a:r>
            <a:r>
              <a:rPr lang="en-US" baseline="0" dirty="0" smtClean="0"/>
              <a:t> </a:t>
            </a:r>
            <a:r>
              <a:rPr lang="en-US" dirty="0" smtClean="0"/>
              <a:t>are </a:t>
            </a:r>
            <a:r>
              <a:rPr lang="en-US" dirty="0"/>
              <a:t>installed to monitor the speed of every fan, status of every water pipe, and the kw consumption of every circuit,\\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99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Knowing the type</a:t>
            </a:r>
            <a:r>
              <a:rPr lang="en-US" altLang="zh-CN" baseline="0" dirty="0" smtClean="0"/>
              <a:t> alone is not enough, we also need to know the relations between points\\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e.g., functional </a:t>
            </a:r>
            <a:r>
              <a:rPr lang="en-US" altLang="zh-CN" baseline="0" dirty="0" smtClean="0"/>
              <a:t>connection </a:t>
            </a:r>
            <a:r>
              <a:rPr lang="en-US" altLang="zh-CN" baseline="0" dirty="0" smtClean="0"/>
              <a:t>btw ahu-</a:t>
            </a:r>
            <a:r>
              <a:rPr lang="en-US" altLang="zh-CN" baseline="0" dirty="0" err="1" smtClean="0"/>
              <a:t>vav</a:t>
            </a:r>
            <a:r>
              <a:rPr lang="en-US" altLang="zh-CN" baseline="0" dirty="0" smtClean="0"/>
              <a:t> for tracking down mechanical issues in equip\\, </a:t>
            </a:r>
          </a:p>
          <a:p>
            <a:r>
              <a:rPr lang="en-US" altLang="zh-CN" baseline="0" dirty="0" smtClean="0"/>
              <a:t>or co-located sensors to assess if a room is comfortable or not</a:t>
            </a:r>
            <a:r>
              <a:rPr lang="en-US" altLang="zh-CN" baseline="0" dirty="0" smtClean="0"/>
              <a:t>.\\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Challenge: search space is huge considering all possible pairwise relations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Key:</a:t>
            </a:r>
            <a:r>
              <a:rPr lang="en-US" baseline="0" dirty="0" smtClean="0"/>
              <a:t> as they are connected</a:t>
            </a:r>
            <a:r>
              <a:rPr lang="en-US" baseline="0" dirty="0" smtClean="0"/>
              <a:t>, we would observe</a:t>
            </a:r>
            <a:r>
              <a:rPr lang="en-US" dirty="0" smtClean="0"/>
              <a:t> </a:t>
            </a:r>
            <a:r>
              <a:rPr lang="en-US" dirty="0" smtClean="0"/>
              <a:t>correlated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0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an example, AHU-VAV, when the air flow </a:t>
            </a:r>
            <a:r>
              <a:rPr lang="en-US" baseline="0" dirty="0" smtClean="0"/>
              <a:t>changes in an AHU, </a:t>
            </a:r>
            <a:r>
              <a:rPr lang="en-US" baseline="0" dirty="0" smtClean="0"/>
              <a:t>we also observe correspondent changes in the connected VAV.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 we detect the events?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54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OD will </a:t>
            </a:r>
            <a:r>
              <a:rPr lang="en-US" dirty="0"/>
              <a:t>get the</a:t>
            </a:r>
            <a:r>
              <a:rPr lang="en-US" baseline="0" dirty="0"/>
              <a:t> big one, another looks like no-event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tune the parameter to </a:t>
            </a:r>
            <a:r>
              <a:rPr lang="en-US" baseline="0" dirty="0"/>
              <a:t>get 2nd</a:t>
            </a:r>
            <a:r>
              <a:rPr lang="en-US" baseline="0" dirty="0" smtClean="0"/>
              <a:t>, we will obtain many FPs.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80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consider the kinematic </a:t>
            </a:r>
            <a:r>
              <a:rPr lang="en-US" dirty="0" smtClean="0"/>
              <a:t>states of</a:t>
            </a:r>
            <a:r>
              <a:rPr lang="en-US" baseline="0" dirty="0" smtClean="0"/>
              <a:t> </a:t>
            </a:r>
            <a:r>
              <a:rPr lang="en-US" dirty="0" smtClean="0"/>
              <a:t>data: </a:t>
            </a:r>
            <a:r>
              <a:rPr lang="en-US" dirty="0"/>
              <a:t>stead</a:t>
            </a:r>
            <a:r>
              <a:rPr lang="en-US" baseline="0" dirty="0"/>
              <a:t>y vs dynamic</a:t>
            </a:r>
          </a:p>
          <a:p>
            <a:endParaRPr lang="en-US" baseline="0" dirty="0"/>
          </a:p>
          <a:p>
            <a:r>
              <a:rPr lang="en-US" baseline="0" dirty="0"/>
              <a:t>We </a:t>
            </a:r>
            <a:r>
              <a:rPr lang="en-US" baseline="0" dirty="0" smtClean="0"/>
              <a:t>hence model </a:t>
            </a:r>
            <a:r>
              <a:rPr lang="en-US" baseline="0" dirty="0"/>
              <a:t>the state in data and consider the changes in state </a:t>
            </a:r>
            <a:r>
              <a:rPr lang="en-US" baseline="0" dirty="0" smtClean="0"/>
              <a:t>as </a:t>
            </a:r>
            <a:r>
              <a:rPr lang="en-US" baseline="0" dirty="0" smtClean="0"/>
              <a:t>events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The basic idea is to estimate the state of each </a:t>
            </a:r>
            <a:r>
              <a:rPr lang="en-US" baseline="0" dirty="0" smtClean="0"/>
              <a:t>reading\\ </a:t>
            </a:r>
            <a:r>
              <a:rPr lang="en-US" baseline="0" dirty="0"/>
              <a:t>and </a:t>
            </a:r>
            <a:r>
              <a:rPr lang="en-US" baseline="0" dirty="0" smtClean="0"/>
              <a:t>the state determines how the data progresses over time, in terms of velocity and noise lv</a:t>
            </a:r>
            <a:r>
              <a:rPr lang="en-US" baseline="0" dirty="0" smtClean="0"/>
              <a:t>.\\ e.g., the red is steady\\blue gradual\\green drastic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6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formally, the model is the following: </a:t>
            </a:r>
            <a:r>
              <a:rPr lang="en-US" dirty="0" smtClean="0"/>
              <a:t>\\top </a:t>
            </a:r>
            <a:r>
              <a:rPr lang="en-US" dirty="0" smtClean="0"/>
              <a:t>layer decides</a:t>
            </a:r>
            <a:r>
              <a:rPr lang="en-US" baseline="0" dirty="0" smtClean="0"/>
              <a:t> the state\\ and affects how data progress (</a:t>
            </a:r>
            <a:r>
              <a:rPr lang="en-US" baseline="0" dirty="0" err="1" smtClean="0"/>
              <a:t>vel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nosie</a:t>
            </a:r>
            <a:r>
              <a:rPr lang="en-US" baseline="0" dirty="0" smtClean="0"/>
              <a:t>) which is expressed by the 2</a:t>
            </a:r>
            <a:r>
              <a:rPr lang="en-US" baseline="30000" dirty="0" smtClean="0"/>
              <a:t>nd</a:t>
            </a:r>
            <a:r>
              <a:rPr lang="en-US" baseline="0" dirty="0" smtClean="0"/>
              <a:t> layer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what’s </a:t>
            </a:r>
            <a:r>
              <a:rPr lang="en-US" dirty="0"/>
              <a:t>new </a:t>
            </a:r>
            <a:r>
              <a:rPr lang="en-US" dirty="0" smtClean="0"/>
              <a:t>here: globally learn</a:t>
            </a:r>
            <a:r>
              <a:rPr lang="en-US" baseline="0" dirty="0" smtClean="0"/>
              <a:t> the para\\consider both backwards and forwards info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01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Example output of the event model: a </a:t>
            </a:r>
            <a:r>
              <a:rPr lang="en-US" baseline="0" dirty="0" err="1" smtClean="0"/>
              <a:t>vav</a:t>
            </a:r>
            <a:r>
              <a:rPr lang="en-US" baseline="0" dirty="0" smtClean="0"/>
              <a:t> and its connected AHU, and a non-connecting AHU.\\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the top </a:t>
            </a:r>
            <a:r>
              <a:rPr lang="en-US" baseline="0" dirty="0" smtClean="0"/>
              <a:t>correlates better with the 2nd than the 3rd; </a:t>
            </a:r>
            <a:r>
              <a:rPr lang="en-US" baseline="0" dirty="0" smtClean="0"/>
              <a:t>the </a:t>
            </a:r>
            <a:r>
              <a:rPr lang="en-US" dirty="0" smtClean="0"/>
              <a:t>intuition howeve</a:t>
            </a:r>
            <a:r>
              <a:rPr lang="en-US" baseline="0" dirty="0" smtClean="0"/>
              <a:t>r </a:t>
            </a:r>
            <a:r>
              <a:rPr lang="en-US" dirty="0" smtClean="0"/>
              <a:t>is </a:t>
            </a:r>
            <a:r>
              <a:rPr lang="en-US" dirty="0"/>
              <a:t>to use only events </a:t>
            </a:r>
            <a:r>
              <a:rPr lang="en-US" dirty="0" smtClean="0"/>
              <a:t>caused</a:t>
            </a:r>
            <a:r>
              <a:rPr lang="en-US" baseline="0" dirty="0"/>
              <a:t> </a:t>
            </a:r>
            <a:r>
              <a:rPr lang="en-US" baseline="0" dirty="0" smtClean="0"/>
              <a:t>due to the connection\\</a:t>
            </a:r>
            <a:endParaRPr lang="en-US" dirty="0"/>
          </a:p>
          <a:p>
            <a:r>
              <a:rPr lang="en-US" baseline="0" dirty="0" smtClean="0"/>
              <a:t>Besides these correlated events, VAVs are also </a:t>
            </a:r>
            <a:r>
              <a:rPr lang="en-US" baseline="0" dirty="0"/>
              <a:t>affected by the activities in served </a:t>
            </a:r>
            <a:r>
              <a:rPr lang="en-US" baseline="0" dirty="0" smtClean="0"/>
              <a:t>space.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4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Masking to the rescue: when correlating a </a:t>
            </a:r>
            <a:r>
              <a:rPr lang="en-US" baseline="0" dirty="0" err="1" smtClean="0"/>
              <a:t>vav</a:t>
            </a:r>
            <a:r>
              <a:rPr lang="en-US" baseline="0" dirty="0" smtClean="0"/>
              <a:t> to an ahu, we only use events in the </a:t>
            </a:r>
            <a:r>
              <a:rPr lang="en-US" baseline="0" dirty="0" err="1" smtClean="0"/>
              <a:t>vav</a:t>
            </a:r>
            <a:r>
              <a:rPr lang="en-US" baseline="0" dirty="0" smtClean="0"/>
              <a:t> at T where ahu has </a:t>
            </a:r>
            <a:r>
              <a:rPr lang="en-US" baseline="0" dirty="0" smtClean="0"/>
              <a:t>events\\ e.g., </a:t>
            </a:r>
            <a:r>
              <a:rPr lang="en-US" baseline="0" dirty="0" smtClean="0"/>
              <a:t>(the pink ones)</a:t>
            </a:r>
          </a:p>
          <a:p>
            <a:endParaRPr lang="en-US" baseline="0" dirty="0"/>
          </a:p>
          <a:p>
            <a:r>
              <a:rPr lang="en-US" baseline="0" dirty="0"/>
              <a:t>Masking increases the </a:t>
            </a:r>
            <a:r>
              <a:rPr lang="en-US" baseline="0" dirty="0" err="1"/>
              <a:t>corr</a:t>
            </a:r>
            <a:r>
              <a:rPr lang="en-US" baseline="0" dirty="0"/>
              <a:t> between connected equip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5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48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baselines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51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look for</a:t>
            </a:r>
            <a:r>
              <a:rPr lang="en-US" baseline="0" dirty="0" smtClean="0"/>
              <a:t> more correlated events over a longer time, the chance of correlation by chance drops.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0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top of these </a:t>
            </a:r>
            <a:r>
              <a:rPr lang="en-US" dirty="0" smtClean="0"/>
              <a:t>sensors, nuanced </a:t>
            </a:r>
            <a:r>
              <a:rPr lang="en-US" dirty="0"/>
              <a:t>intelligent analytics</a:t>
            </a:r>
            <a:r>
              <a:rPr lang="en-US" baseline="0" dirty="0"/>
              <a:t> </a:t>
            </a:r>
            <a:r>
              <a:rPr lang="en-US" dirty="0"/>
              <a:t>are running continuously\\</a:t>
            </a:r>
            <a:r>
              <a:rPr lang="en-US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optimize the comfort\\ assure the correctness\\ identify faulty and dysfunctional </a:t>
            </a:r>
            <a:r>
              <a:rPr lang="en-US" dirty="0" smtClean="0"/>
              <a:t>equip.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a</a:t>
            </a:r>
            <a:r>
              <a:rPr lang="en-US" baseline="0" dirty="0"/>
              <a:t>n</a:t>
            </a:r>
            <a:r>
              <a:rPr lang="en-US" dirty="0"/>
              <a:t> example, </a:t>
            </a:r>
            <a:r>
              <a:rPr lang="en-US" baseline="0" dirty="0"/>
              <a:t>an analytics that</a:t>
            </a:r>
            <a:r>
              <a:rPr lang="en-US" dirty="0"/>
              <a:t> detects</a:t>
            </a:r>
            <a:r>
              <a:rPr lang="en-US" baseline="0" dirty="0"/>
              <a:t> overheated rooms would need to locate and pull data from the </a:t>
            </a:r>
            <a:r>
              <a:rPr lang="en-US" baseline="0" dirty="0" err="1"/>
              <a:t>tmp</a:t>
            </a:r>
            <a:r>
              <a:rPr lang="en-US" baseline="0" dirty="0"/>
              <a:t> &amp; </a:t>
            </a:r>
            <a:r>
              <a:rPr lang="en-US" baseline="0" dirty="0" err="1"/>
              <a:t>tmp</a:t>
            </a:r>
            <a:r>
              <a:rPr lang="en-US" baseline="0" dirty="0"/>
              <a:t> </a:t>
            </a:r>
            <a:r>
              <a:rPr lang="en-US" baseline="0" dirty="0" err="1"/>
              <a:t>stpt</a:t>
            </a:r>
            <a:r>
              <a:rPr lang="en-US" baseline="0" dirty="0"/>
              <a:t> in each room</a:t>
            </a:r>
            <a:r>
              <a:rPr lang="en-US" dirty="0"/>
              <a:t>\\</a:t>
            </a:r>
          </a:p>
          <a:p>
            <a:r>
              <a:rPr lang="en-US" dirty="0"/>
              <a:t>Such contextual information </a:t>
            </a:r>
            <a:r>
              <a:rPr lang="en-US" dirty="0" smtClean="0"/>
              <a:t>about the type</a:t>
            </a:r>
            <a:r>
              <a:rPr lang="en-US" baseline="0" dirty="0" smtClean="0"/>
              <a:t> and location of sensors </a:t>
            </a:r>
            <a:r>
              <a:rPr lang="en-US" dirty="0" smtClean="0"/>
              <a:t>is </a:t>
            </a:r>
            <a:r>
              <a:rPr lang="en-US" dirty="0"/>
              <a:t>extracted from their </a:t>
            </a:r>
            <a:r>
              <a:rPr lang="en-US" dirty="0" smtClean="0"/>
              <a:t>point names, e.g., </a:t>
            </a:r>
            <a:r>
              <a:rPr lang="en-US" dirty="0"/>
              <a:t>in </a:t>
            </a:r>
            <a:r>
              <a:rPr lang="en-US" dirty="0" smtClean="0"/>
              <a:t>bldg1\\ </a:t>
            </a:r>
            <a:r>
              <a:rPr lang="en-US" dirty="0"/>
              <a:t>another two look completely diff\\</a:t>
            </a:r>
          </a:p>
          <a:p>
            <a:r>
              <a:rPr lang="en-US" dirty="0"/>
              <a:t>Diff</a:t>
            </a:r>
            <a:r>
              <a:rPr lang="en-US" baseline="0" dirty="0"/>
              <a:t> buildings use diff naming vocabularies and conventions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baseline="0" dirty="0" smtClean="0"/>
              <a:t>principle </a:t>
            </a:r>
            <a:r>
              <a:rPr lang="en-US" altLang="zh-CN" baseline="0" dirty="0" smtClean="0"/>
              <a:t>of looking for correlated events also </a:t>
            </a:r>
            <a:r>
              <a:rPr lang="en-US" altLang="zh-CN" dirty="0" smtClean="0"/>
              <a:t>applies </a:t>
            </a:r>
            <a:r>
              <a:rPr lang="en-US" altLang="zh-CN" dirty="0"/>
              <a:t>to co-location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52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to </a:t>
            </a:r>
            <a:r>
              <a:rPr lang="en-US" baseline="0" dirty="0" smtClean="0"/>
              <a:t>assign sensors </a:t>
            </a:r>
            <a:r>
              <a:rPr lang="en-US" baseline="0" dirty="0" smtClean="0"/>
              <a:t>into rooms, and assume one for each </a:t>
            </a:r>
            <a:r>
              <a:rPr lang="en-US" baseline="0" dirty="0" smtClean="0"/>
              <a:t>type.\\ </a:t>
            </a:r>
            <a:r>
              <a:rPr lang="en-US" baseline="0" dirty="0" smtClean="0"/>
              <a:t>color of the sensor </a:t>
            </a:r>
            <a:r>
              <a:rPr lang="en-US" baseline="0" dirty="0" smtClean="0"/>
              <a:t>indicates its ground </a:t>
            </a:r>
            <a:r>
              <a:rPr lang="en-US" baseline="0" dirty="0" smtClean="0"/>
              <a:t>truth room membership.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optimize for a higher sum of the red edges, where each red edge is the pairwise </a:t>
            </a:r>
            <a:r>
              <a:rPr lang="en-US" baseline="0" dirty="0" err="1" smtClean="0"/>
              <a:t>corr</a:t>
            </a:r>
            <a:r>
              <a:rPr lang="en-US" baseline="0" dirty="0" smtClean="0"/>
              <a:t> of event sequences\\</a:t>
            </a:r>
          </a:p>
          <a:p>
            <a:endParaRPr lang="en-US" baseline="0" dirty="0" smtClean="0"/>
          </a:p>
          <a:p>
            <a:r>
              <a:rPr lang="en-US" dirty="0" smtClean="0"/>
              <a:t>Genetic</a:t>
            </a:r>
            <a:r>
              <a:rPr lang="en-US" baseline="0" dirty="0" smtClean="0"/>
              <a:t> algorithm: </a:t>
            </a:r>
            <a:r>
              <a:rPr lang="en-US" baseline="0" dirty="0" smtClean="0"/>
              <a:t>generate candidates </a:t>
            </a:r>
            <a:r>
              <a:rPr lang="en-US" baseline="0" dirty="0" smtClean="0"/>
              <a:t>by s</a:t>
            </a:r>
            <a:r>
              <a:rPr lang="en-US" dirty="0" smtClean="0"/>
              <a:t>wapping</a:t>
            </a:r>
            <a:r>
              <a:rPr lang="en-US" baseline="0" dirty="0" smtClean="0"/>
              <a:t> </a:t>
            </a:r>
            <a:r>
              <a:rPr lang="en-US" baseline="0" dirty="0" smtClean="0"/>
              <a:t>pairs of same type\\, e.g., \\ \\</a:t>
            </a:r>
            <a:endParaRPr lang="en-US" baseline="0" dirty="0" smtClean="0"/>
          </a:p>
          <a:p>
            <a:r>
              <a:rPr lang="en-US" baseline="0" dirty="0" smtClean="0"/>
              <a:t>and replace </a:t>
            </a:r>
            <a:r>
              <a:rPr lang="en-US" baseline="0" dirty="0" smtClean="0"/>
              <a:t>the candidates low on the </a:t>
            </a:r>
            <a:r>
              <a:rPr lang="en-US" baseline="0" dirty="0" smtClean="0"/>
              <a:t>rank with the top ones </a:t>
            </a:r>
            <a:r>
              <a:rPr lang="en-US" baseline="0" dirty="0" smtClean="0"/>
              <a:t>– as in natural selection – the best survive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92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1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64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baselines and </a:t>
            </a:r>
            <a:r>
              <a:rPr lang="en-US" baseline="0" dirty="0" smtClean="0"/>
              <a:t>axis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looking for correlated events is effective</a:t>
            </a:r>
            <a:r>
              <a:rPr lang="en-US" baseline="0" dirty="0" smtClean="0"/>
              <a:t> in identifying co-located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22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7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9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extracting the contextual information, we need to express it in a uniform format, i.e., a schema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Brick has </a:t>
            </a:r>
            <a:r>
              <a:rPr lang="en-US" baseline="0" dirty="0" smtClean="0"/>
              <a:t>an expressive </a:t>
            </a:r>
            <a:r>
              <a:rPr lang="en-US" baseline="0" dirty="0" smtClean="0"/>
              <a:t>and comprehensive vocabulary to represent the entities and their relationships\\ triplet predicate: e.g. \\ </a:t>
            </a:r>
            <a:r>
              <a:rPr lang="en-US" baseline="0" dirty="0" smtClean="0"/>
              <a:t>\\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enables efficient and convenient queries.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2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need a tool to automatically infer</a:t>
            </a:r>
            <a:r>
              <a:rPr lang="en-US" baseline="0" dirty="0" smtClean="0"/>
              <a:t> context and express </a:t>
            </a:r>
            <a:r>
              <a:rPr lang="en-US" baseline="0" dirty="0" smtClean="0"/>
              <a:t>the info following </a:t>
            </a:r>
            <a:r>
              <a:rPr lang="en-US" baseline="0" dirty="0" smtClean="0"/>
              <a:t>the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79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Plaster consists of</a:t>
            </a:r>
            <a:r>
              <a:rPr lang="en-US" baseline="0" dirty="0" smtClean="0"/>
              <a:t> reusable modules, and provides unified interfaces to construct algorithms.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4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Consequently, </a:t>
            </a:r>
            <a:r>
              <a:rPr lang="en-US" dirty="0" smtClean="0"/>
              <a:t>as a first step in</a:t>
            </a:r>
            <a:r>
              <a:rPr lang="en-US" baseline="0" dirty="0" smtClean="0"/>
              <a:t> running analytics\\</a:t>
            </a:r>
            <a:r>
              <a:rPr lang="en-US" dirty="0" smtClean="0"/>
              <a:t>, we need to create a match btw the data</a:t>
            </a:r>
            <a:r>
              <a:rPr lang="en-US" baseline="0" dirty="0" smtClean="0"/>
              <a:t> streams and </a:t>
            </a:r>
            <a:r>
              <a:rPr lang="en-US" dirty="0" smtClean="0"/>
              <a:t>the </a:t>
            </a:r>
            <a:r>
              <a:rPr lang="en-US" dirty="0"/>
              <a:t>inputs of </a:t>
            </a:r>
            <a:r>
              <a:rPr lang="en-US" dirty="0" smtClean="0"/>
              <a:t>AE\\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process is called metadata mapping and </a:t>
            </a:r>
            <a:r>
              <a:rPr lang="en-US" dirty="0" smtClean="0"/>
              <a:t>is </a:t>
            </a:r>
            <a:r>
              <a:rPr lang="en-US" dirty="0"/>
              <a:t>currently a manual process performed</a:t>
            </a:r>
            <a:r>
              <a:rPr lang="en-US" baseline="0" dirty="0"/>
              <a:t> </a:t>
            </a:r>
            <a:r>
              <a:rPr lang="en-US" dirty="0"/>
              <a:t>on</a:t>
            </a:r>
            <a:r>
              <a:rPr lang="en-US" baseline="0" dirty="0"/>
              <a:t> a per building basis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1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Enables: workflow\\benchmark\\Feature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80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13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82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prioritize</a:t>
            </a:r>
            <a:r>
              <a:rPr lang="en-US" baseline="0" dirty="0" smtClean="0"/>
              <a:t> attention in data, building search engine\\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 context for all personal digital traces\\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secure and protect user's data since we can infer so much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52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ack</a:t>
            </a:r>
            <a:r>
              <a:rPr lang="en-US" dirty="0" smtClean="0"/>
              <a:t> before 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71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transition from type</a:t>
            </a:r>
            <a:r>
              <a:rPr lang="en-US" baseline="0" dirty="0"/>
              <a:t> to function</a:t>
            </a:r>
          </a:p>
          <a:p>
            <a:endParaRPr lang="en-US" baseline="0" dirty="0"/>
          </a:p>
          <a:p>
            <a:r>
              <a:rPr lang="en-US" baseline="0" dirty="0"/>
              <a:t>future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435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18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primers: we</a:t>
            </a:r>
            <a:r>
              <a:rPr lang="en-US" baseline="0" dirty="0"/>
              <a:t> exploit </a:t>
            </a:r>
            <a:r>
              <a:rPr lang="en-US" dirty="0"/>
              <a:t>two common</a:t>
            </a:r>
            <a:r>
              <a:rPr lang="en-US" baseline="0" dirty="0"/>
              <a:t> </a:t>
            </a:r>
            <a:r>
              <a:rPr lang="en-US" dirty="0"/>
              <a:t>attributes</a:t>
            </a:r>
            <a:r>
              <a:rPr lang="en-US" baseline="0" dirty="0"/>
              <a:t> of each sensor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baseline="0" dirty="0"/>
              <a:t>focus on *two kinds* of metadata</a:t>
            </a:r>
          </a:p>
          <a:p>
            <a:r>
              <a:rPr lang="en-US" baseline="0" dirty="0"/>
              <a:t>First is type\\, another is relationship\\ </a:t>
            </a:r>
            <a:r>
              <a:rPr lang="en-US" baseline="0" dirty="0" err="1"/>
              <a:t>eg</a:t>
            </a:r>
            <a:r>
              <a:rPr lang="en-US" baseline="0" dirty="0"/>
              <a:t>: \\ \\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8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two </a:t>
            </a:r>
            <a:r>
              <a:rPr lang="en-US" baseline="0" dirty="0" err="1"/>
              <a:t>vavs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</a:t>
            </a:r>
            <a:r>
              <a:rPr lang="en-US" baseline="0" dirty="0"/>
              <a:t> example, here you see\\ a technician with domain knowledge needs to manually segment the </a:t>
            </a:r>
            <a:r>
              <a:rPr lang="en-US" altLang="zh-CN" baseline="0" dirty="0" err="1" smtClean="0"/>
              <a:t>piont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nems</a:t>
            </a:r>
            <a:r>
              <a:rPr lang="en-US" baseline="0" dirty="0" err="1" smtClean="0"/>
              <a:t>and</a:t>
            </a:r>
            <a:r>
              <a:rPr lang="en-US" baseline="0" dirty="0" smtClean="0"/>
              <a:t> </a:t>
            </a:r>
            <a:r>
              <a:rPr lang="en-US" baseline="0" dirty="0"/>
              <a:t>decode the information\\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It </a:t>
            </a:r>
            <a:r>
              <a:rPr lang="en-US" dirty="0"/>
              <a:t>takes weeks for a typical</a:t>
            </a:r>
            <a:r>
              <a:rPr lang="en-US" baseline="0" dirty="0"/>
              <a:t> </a:t>
            </a:r>
            <a:r>
              <a:rPr lang="en-US" baseline="0" dirty="0" err="1"/>
              <a:t>bldg</a:t>
            </a:r>
            <a:r>
              <a:rPr lang="en-US" baseline="0" dirty="0"/>
              <a:t> with thousands of </a:t>
            </a:r>
            <a:r>
              <a:rPr lang="en-US" baseline="0" dirty="0" err="1" smtClean="0"/>
              <a:t>sensors&amp;points</a:t>
            </a:r>
            <a:r>
              <a:rPr lang="en-US" baseline="0" dirty="0" smtClean="0"/>
              <a:t>\\</a:t>
            </a:r>
            <a:r>
              <a:rPr lang="en-US" dirty="0" smtClean="0"/>
              <a:t>not scalable</a:t>
            </a:r>
          </a:p>
          <a:p>
            <a:endParaRPr lang="en-US" dirty="0"/>
          </a:p>
          <a:p>
            <a:r>
              <a:rPr lang="en-US" dirty="0" smtClean="0"/>
              <a:t>Mapping</a:t>
            </a:r>
            <a:r>
              <a:rPr lang="en-US" baseline="0" dirty="0" smtClean="0"/>
              <a:t> one </a:t>
            </a:r>
            <a:r>
              <a:rPr lang="en-US" baseline="0" dirty="0" err="1" smtClean="0"/>
              <a:t>bldg</a:t>
            </a:r>
            <a:r>
              <a:rPr lang="en-US" baseline="0" dirty="0" smtClean="0"/>
              <a:t> could be </a:t>
            </a:r>
            <a:r>
              <a:rPr lang="en-US" dirty="0" smtClean="0"/>
              <a:t>1M </a:t>
            </a:r>
            <a:r>
              <a:rPr lang="en-US" dirty="0" smtClean="0"/>
              <a:t>business</a:t>
            </a:r>
            <a:r>
              <a:rPr lang="en-US" baseline="0" dirty="0" smtClean="0"/>
              <a:t>\\ </a:t>
            </a:r>
            <a:r>
              <a:rPr lang="en-US" baseline="0" dirty="0"/>
              <a:t>&gt;savings, </a:t>
            </a:r>
            <a:r>
              <a:rPr lang="en-US" dirty="0"/>
              <a:t>eat into </a:t>
            </a:r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16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setup the axis</a:t>
            </a:r>
          </a:p>
          <a:p>
            <a:r>
              <a:rPr lang="en-US" baseline="0" dirty="0"/>
              <a:t>talk about one, threshold on agreement to admit a label, the trend\\</a:t>
            </a:r>
          </a:p>
          <a:p>
            <a:r>
              <a:rPr lang="en-US" baseline="0" dirty="0"/>
              <a:t>then show\\ others and the specific pts</a:t>
            </a:r>
          </a:p>
          <a:p>
            <a:endParaRPr lang="en-US" baseline="0" dirty="0"/>
          </a:p>
          <a:p>
            <a:r>
              <a:rPr lang="en-US" baseline="0" dirty="0"/>
              <a:t>for an application, we probably need </a:t>
            </a:r>
            <a:r>
              <a:rPr lang="en-US" baseline="0" dirty="0" err="1"/>
              <a:t>acc</a:t>
            </a:r>
            <a:r>
              <a:rPr lang="en-US" baseline="0" dirty="0"/>
              <a:t> high enough, say 85,\\ but we see most of the cases end up with &lt;85% points being labeled, so how to address the unlabeled sensors?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96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592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Adding clustering alone is no</a:t>
            </a:r>
            <a:r>
              <a:rPr lang="en-US" baseline="0" dirty="0"/>
              <a:t> better than LM</a:t>
            </a:r>
          </a:p>
          <a:p>
            <a:pPr marL="228600" indent="-228600">
              <a:buAutoNum type="arabicParenR"/>
            </a:pPr>
            <a:r>
              <a:rPr lang="en-US" baseline="0" dirty="0"/>
              <a:t>After adding p it gets better because xxx</a:t>
            </a:r>
          </a:p>
          <a:p>
            <a:pPr marL="228600" indent="-228600">
              <a:buAutoNum type="arabicParenR"/>
            </a:pPr>
            <a:r>
              <a:rPr lang="en-US" baseline="0" dirty="0"/>
              <a:t>LM+P is bad on A because loose estimation of r</a:t>
            </a:r>
          </a:p>
          <a:p>
            <a:pPr marL="228600" indent="-228600">
              <a:buAutoNum type="arabicParenR"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 err="1"/>
              <a:t>Expalin</a:t>
            </a:r>
            <a:r>
              <a:rPr lang="en-US" baseline="0" dirty="0"/>
              <a:t> setup and better legend would be easier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028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Adding clustering alone is no</a:t>
            </a:r>
            <a:r>
              <a:rPr lang="en-US" baseline="0" dirty="0"/>
              <a:t> better than LM</a:t>
            </a:r>
          </a:p>
          <a:p>
            <a:pPr marL="228600" indent="-228600">
              <a:buAutoNum type="arabicParenR"/>
            </a:pPr>
            <a:r>
              <a:rPr lang="en-US" baseline="0" dirty="0"/>
              <a:t>After adding p it gets better because xxx</a:t>
            </a:r>
          </a:p>
          <a:p>
            <a:pPr marL="228600" indent="-228600">
              <a:buAutoNum type="arabicParenR"/>
            </a:pPr>
            <a:r>
              <a:rPr lang="en-US" baseline="0" dirty="0"/>
              <a:t>LM+P is bad on A because loose estimation of r</a:t>
            </a:r>
          </a:p>
          <a:p>
            <a:pPr marL="228600" indent="-228600">
              <a:buAutoNum type="arabicParenR"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 err="1"/>
              <a:t>Expalin</a:t>
            </a:r>
            <a:r>
              <a:rPr lang="en-US" baseline="0" dirty="0"/>
              <a:t> setup and better legend would be easier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39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aseline="0" dirty="0"/>
              <a:t>what leads to high-d\\ challenge?</a:t>
            </a:r>
          </a:p>
          <a:p>
            <a:pPr marL="0" indent="0">
              <a:buFontTx/>
              <a:buNone/>
            </a:pPr>
            <a:r>
              <a:rPr lang="en-US" baseline="0" dirty="0"/>
              <a:t>a new metric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169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aseline="0" dirty="0"/>
              <a:t>better </a:t>
            </a:r>
            <a:r>
              <a:rPr lang="en-US" baseline="0" dirty="0" err="1"/>
              <a:t>explaination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40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baseline works</a:t>
            </a:r>
          </a:p>
          <a:p>
            <a:endParaRPr lang="en-US" dirty="0"/>
          </a:p>
          <a:p>
            <a:r>
              <a:rPr lang="en-US" dirty="0"/>
              <a:t>add clustering number on</a:t>
            </a:r>
            <a:r>
              <a:rPr lang="en-US" baseline="0" dirty="0"/>
              <a:t> pts</a:t>
            </a:r>
          </a:p>
          <a:p>
            <a:endParaRPr lang="en-US" baseline="0" dirty="0"/>
          </a:p>
          <a:p>
            <a:r>
              <a:rPr lang="en-US" baseline="0" dirty="0"/>
              <a:t>this is better, should give better </a:t>
            </a:r>
            <a:r>
              <a:rPr lang="en-US" baseline="0" dirty="0" err="1"/>
              <a:t>acc</a:t>
            </a:r>
            <a:r>
              <a:rPr lang="en-US" baseline="0" dirty="0"/>
              <a:t> for the first 2</a:t>
            </a:r>
          </a:p>
          <a:p>
            <a:endParaRPr lang="en-US" baseline="0" dirty="0"/>
          </a:p>
          <a:p>
            <a:r>
              <a:rPr lang="en-US" baseline="0" dirty="0"/>
              <a:t>and see if it can work for things other than type.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562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 and d</a:t>
            </a:r>
            <a:r>
              <a:rPr lang="en-US" baseline="0" dirty="0"/>
              <a:t> for real data</a:t>
            </a:r>
          </a:p>
          <a:p>
            <a:endParaRPr lang="en-US" baseline="0" dirty="0"/>
          </a:p>
          <a:p>
            <a:r>
              <a:rPr lang="en-US" baseline="0" dirty="0"/>
              <a:t>highlight my approach</a:t>
            </a:r>
          </a:p>
          <a:p>
            <a:r>
              <a:rPr lang="en-US" baseline="0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350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205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aseline="0" dirty="0"/>
              <a:t>better </a:t>
            </a:r>
            <a:r>
              <a:rPr lang="en-US" baseline="0" dirty="0" err="1"/>
              <a:t>explaination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3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</a:t>
            </a:r>
            <a:r>
              <a:rPr lang="en-US" baseline="0" dirty="0" smtClean="0"/>
              <a:t> </a:t>
            </a:r>
            <a:r>
              <a:rPr lang="en-US" baseline="0" dirty="0"/>
              <a:t>dissertation </a:t>
            </a:r>
            <a:r>
              <a:rPr lang="en-US" baseline="0" dirty="0" smtClean="0"/>
              <a:t>work tries to </a:t>
            </a:r>
            <a:r>
              <a:rPr lang="en-US" baseline="0" dirty="0"/>
              <a:t>tackle this metadata mapping problem by </a:t>
            </a:r>
            <a:r>
              <a:rPr lang="en-US" baseline="0" dirty="0" smtClean="0"/>
              <a:t>proposing new </a:t>
            </a:r>
            <a:r>
              <a:rPr lang="en-US" baseline="0" dirty="0"/>
              <a:t>methods that automatically extract type and relations\\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</a:t>
            </a:r>
            <a:r>
              <a:rPr lang="en-US" baseline="0" dirty="0" smtClean="0"/>
              <a:t>providing </a:t>
            </a:r>
            <a:r>
              <a:rPr lang="en-US" baseline="0" dirty="0"/>
              <a:t>a tool to express this information </a:t>
            </a:r>
            <a:r>
              <a:rPr lang="en-US" baseline="0" dirty="0" smtClean="0"/>
              <a:t>in a uniform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378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k=2</a:t>
            </a:r>
            <a:r>
              <a:rPr lang="en-US" baseline="0" dirty="0"/>
              <a:t> </a:t>
            </a:r>
            <a:r>
              <a:rPr lang="en-US" dirty="0"/>
              <a:t>as ex</a:t>
            </a:r>
          </a:p>
          <a:p>
            <a:r>
              <a:rPr lang="en-US" dirty="0"/>
              <a:t>what’s new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665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sw</a:t>
            </a:r>
            <a:r>
              <a:rPr lang="en-US" baseline="0" dirty="0"/>
              <a:t> by far, also </a:t>
            </a:r>
            <a:r>
              <a:rPr lang="en-US" baseline="0" dirty="0" err="1"/>
              <a:t>hw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released for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65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relation: </a:t>
            </a:r>
            <a:r>
              <a:rPr lang="en-US" baseline="0" dirty="0"/>
              <a:t>we have type but not knowing which are in the same room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what they are sensing and why correlated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intuition: air from a to v, thus exhibit correlated events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challenge</a:t>
            </a:r>
            <a:r>
              <a:rPr lang="en-US" baseline="0" dirty="0"/>
              <a:t>: how to detect and locate correlated events\\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512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To</a:t>
            </a:r>
            <a:r>
              <a:rPr lang="en-US" baseline="0" smtClean="0"/>
              <a:t> summarize</a:t>
            </a:r>
            <a:r>
              <a:rPr lang="en-US" smtClean="0"/>
              <a:t>,</a:t>
            </a:r>
            <a:r>
              <a:rPr lang="en-US" baseline="0" smtClean="0"/>
              <a:t> </a:t>
            </a:r>
            <a:r>
              <a:rPr lang="en-US" baseline="0" dirty="0"/>
              <a:t>contributions b4 and after proposal.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0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34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5801-1F39-47AF-A3D6-C0312F8A6B30}" type="datetime1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8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93AB-94E0-4B9C-8E0B-8CB23F6501EB}" type="datetime1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9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123B-7BCB-40E0-AA12-C98DF3DDE477}" type="datetime1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25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6904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E64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3F73-D3AE-49BF-84A3-C9A703C525C0}" type="datetime1">
              <a:rPr lang="en-US" smtClean="0"/>
              <a:t>10/8/18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burst_oran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6787" y="5598605"/>
            <a:ext cx="1156716" cy="115671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52649" y="5975256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3343D8-E105-4667-A6C4-120280CF56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UVA_Primary_2C_coate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9" y="6255553"/>
            <a:ext cx="1815870" cy="4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5F9B-2767-4AB7-81B9-F9BB97455A8E}" type="datetime1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UVA_Primary_2C_coate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57" y="6042841"/>
            <a:ext cx="1815870" cy="4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7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9430-E9C7-493B-9B9C-6E9153A9A82C}" type="datetime1">
              <a:rPr lang="en-US" smtClean="0"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0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0837-FD8F-4163-83F6-9CEC42E76E46}" type="datetime1">
              <a:rPr lang="en-US" smtClean="0"/>
              <a:t>10/8/18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6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3420-3AFF-434E-96E5-2F1CE8A10AF5}" type="datetime1">
              <a:rPr lang="en-US" smtClean="0"/>
              <a:t>10/8/18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4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41AAB-2709-4444-9B75-44DFFAD1087D}" type="datetime1">
              <a:rPr lang="en-US" smtClean="0"/>
              <a:t>10/8/18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D23B-6437-460E-8901-BC5C46D0DE80}" type="datetime1">
              <a:rPr lang="en-US" smtClean="0"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376C5-2709-4032-A59B-C32C9565204E}" type="datetime1">
              <a:rPr lang="en-US" smtClean="0"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0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A2B53-E9B3-47B6-AAC2-E3173E7F7141}" type="datetime1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9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6.png"/><Relationship Id="rId8" Type="http://schemas.microsoft.com/office/2007/relationships/hdphoto" Target="../media/hdphoto2.wdp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0.png"/><Relationship Id="rId13" Type="http://schemas.openxmlformats.org/officeDocument/2006/relationships/image" Target="../media/image28.png"/><Relationship Id="rId14" Type="http://schemas.openxmlformats.org/officeDocument/2006/relationships/image" Target="../media/image42.png"/><Relationship Id="rId15" Type="http://schemas.openxmlformats.org/officeDocument/2006/relationships/image" Target="../media/image27.png"/><Relationship Id="rId16" Type="http://schemas.openxmlformats.org/officeDocument/2006/relationships/image" Target="../media/image29.png"/><Relationship Id="rId17" Type="http://schemas.openxmlformats.org/officeDocument/2006/relationships/image" Target="../media/image38.png"/><Relationship Id="rId1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37.png"/><Relationship Id="rId10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6.png"/><Relationship Id="rId13" Type="http://schemas.openxmlformats.org/officeDocument/2006/relationships/image" Target="../media/image43.png"/><Relationship Id="rId14" Type="http://schemas.openxmlformats.org/officeDocument/2006/relationships/image" Target="../media/image42.png"/><Relationship Id="rId15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27.png"/><Relationship Id="rId9" Type="http://schemas.openxmlformats.org/officeDocument/2006/relationships/image" Target="../media/image37.png"/><Relationship Id="rId10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tiff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49.tiff"/><Relationship Id="rId5" Type="http://schemas.openxmlformats.org/officeDocument/2006/relationships/image" Target="../media/image50.png"/><Relationship Id="rId6" Type="http://schemas.microsoft.com/office/2007/relationships/hdphoto" Target="../media/hdphoto5.wdp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34.png"/><Relationship Id="rId6" Type="http://schemas.openxmlformats.org/officeDocument/2006/relationships/image" Target="../media/image57.tiff"/><Relationship Id="rId7" Type="http://schemas.openxmlformats.org/officeDocument/2006/relationships/image" Target="../media/image58.png"/><Relationship Id="rId8" Type="http://schemas.microsoft.com/office/2007/relationships/hdphoto" Target="../media/hdphoto6.wdp"/><Relationship Id="rId9" Type="http://schemas.openxmlformats.org/officeDocument/2006/relationships/image" Target="../media/image55.tiff"/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55.tiff"/><Relationship Id="rId5" Type="http://schemas.openxmlformats.org/officeDocument/2006/relationships/image" Target="../media/image61.png"/><Relationship Id="rId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7.tiff"/><Relationship Id="rId6" Type="http://schemas.openxmlformats.org/officeDocument/2006/relationships/image" Target="../media/image58.png"/><Relationship Id="rId7" Type="http://schemas.microsoft.com/office/2007/relationships/hdphoto" Target="../media/hdphoto6.wdp"/><Relationship Id="rId8" Type="http://schemas.openxmlformats.org/officeDocument/2006/relationships/image" Target="../media/image55.tiff"/><Relationship Id="rId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tiff"/><Relationship Id="rId20" Type="http://schemas.openxmlformats.org/officeDocument/2006/relationships/image" Target="../media/image85.jpe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gif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jpeg"/><Relationship Id="rId4" Type="http://schemas.microsoft.com/office/2007/relationships/hdphoto" Target="../media/hdphoto8.wdp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tiff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3.png"/><Relationship Id="rId21" Type="http://schemas.openxmlformats.org/officeDocument/2006/relationships/image" Target="../media/image104.tiff"/><Relationship Id="rId22" Type="http://schemas.openxmlformats.org/officeDocument/2006/relationships/image" Target="../media/image105.tiff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Relationship Id="rId26" Type="http://schemas.openxmlformats.org/officeDocument/2006/relationships/image" Target="../media/image109.png"/><Relationship Id="rId27" Type="http://schemas.openxmlformats.org/officeDocument/2006/relationships/image" Target="../media/image110.tiff"/><Relationship Id="rId28" Type="http://schemas.openxmlformats.org/officeDocument/2006/relationships/image" Target="../media/image111.png"/><Relationship Id="rId29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6.tiff"/><Relationship Id="rId4" Type="http://schemas.openxmlformats.org/officeDocument/2006/relationships/image" Target="../media/image87.tiff"/><Relationship Id="rId5" Type="http://schemas.openxmlformats.org/officeDocument/2006/relationships/image" Target="../media/image88.png"/><Relationship Id="rId30" Type="http://schemas.openxmlformats.org/officeDocument/2006/relationships/image" Target="../media/image113.jpeg"/><Relationship Id="rId31" Type="http://schemas.openxmlformats.org/officeDocument/2006/relationships/image" Target="../media/image114.jpeg"/><Relationship Id="rId32" Type="http://schemas.openxmlformats.org/officeDocument/2006/relationships/image" Target="../media/image115.tiff"/><Relationship Id="rId9" Type="http://schemas.openxmlformats.org/officeDocument/2006/relationships/image" Target="../media/image92.png"/><Relationship Id="rId6" Type="http://schemas.openxmlformats.org/officeDocument/2006/relationships/image" Target="../media/image89.tiff"/><Relationship Id="rId7" Type="http://schemas.openxmlformats.org/officeDocument/2006/relationships/image" Target="../media/image90.tiff"/><Relationship Id="rId8" Type="http://schemas.openxmlformats.org/officeDocument/2006/relationships/image" Target="../media/image91.tiff"/><Relationship Id="rId33" Type="http://schemas.openxmlformats.org/officeDocument/2006/relationships/image" Target="../media/image116.jpeg"/><Relationship Id="rId10" Type="http://schemas.openxmlformats.org/officeDocument/2006/relationships/image" Target="../media/image93.tiff"/><Relationship Id="rId11" Type="http://schemas.openxmlformats.org/officeDocument/2006/relationships/image" Target="../media/image94.tiff"/><Relationship Id="rId12" Type="http://schemas.openxmlformats.org/officeDocument/2006/relationships/image" Target="../media/image95.png"/><Relationship Id="rId13" Type="http://schemas.openxmlformats.org/officeDocument/2006/relationships/image" Target="../media/image96.tiff"/><Relationship Id="rId14" Type="http://schemas.openxmlformats.org/officeDocument/2006/relationships/image" Target="../media/image97.png"/><Relationship Id="rId15" Type="http://schemas.openxmlformats.org/officeDocument/2006/relationships/image" Target="../media/image98.jpeg"/><Relationship Id="rId16" Type="http://schemas.openxmlformats.org/officeDocument/2006/relationships/image" Target="../media/image99.tiff"/><Relationship Id="rId17" Type="http://schemas.openxmlformats.org/officeDocument/2006/relationships/image" Target="../media/image100.tiff"/><Relationship Id="rId18" Type="http://schemas.openxmlformats.org/officeDocument/2006/relationships/image" Target="../media/image101.tiff"/><Relationship Id="rId19" Type="http://schemas.openxmlformats.org/officeDocument/2006/relationships/image" Target="../media/image10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29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tiff"/><Relationship Id="rId5" Type="http://schemas.openxmlformats.org/officeDocument/2006/relationships/image" Target="../media/image135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28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Relationship Id="rId7" Type="http://schemas.openxmlformats.org/officeDocument/2006/relationships/image" Target="../media/image57.tiff"/><Relationship Id="rId8" Type="http://schemas.openxmlformats.org/officeDocument/2006/relationships/image" Target="../media/image1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microsoft.com/office/2007/relationships/hdphoto" Target="../media/hdphoto9.wdp"/><Relationship Id="rId10" Type="http://schemas.openxmlformats.org/officeDocument/2006/relationships/image" Target="../media/image138.png"/><Relationship Id="rId11" Type="http://schemas.openxmlformats.org/officeDocument/2006/relationships/image" Target="../media/image28.png"/><Relationship Id="rId12" Type="http://schemas.openxmlformats.org/officeDocument/2006/relationships/image" Target="../media/image37.png"/><Relationship Id="rId13" Type="http://schemas.openxmlformats.org/officeDocument/2006/relationships/image" Target="../media/image31.png"/><Relationship Id="rId14" Type="http://schemas.openxmlformats.org/officeDocument/2006/relationships/image" Target="../media/image29.png"/><Relationship Id="rId15" Type="http://schemas.openxmlformats.org/officeDocument/2006/relationships/image" Target="../media/image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6.jpeg"/><Relationship Id="rId7" Type="http://schemas.microsoft.com/office/2007/relationships/hdphoto" Target="../media/hdphoto4.wdp"/><Relationship Id="rId8" Type="http://schemas.openxmlformats.org/officeDocument/2006/relationships/image" Target="../media/image22.png"/><Relationship Id="rId9" Type="http://schemas.openxmlformats.org/officeDocument/2006/relationships/image" Target="../media/image23.tiff"/><Relationship Id="rId10" Type="http://schemas.openxmlformats.org/officeDocument/2006/relationships/image" Target="../media/image24.tiff"/><Relationship Id="rId11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_TitleP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963953"/>
          </a:xfrm>
          <a:prstGeom prst="rect">
            <a:avLst/>
          </a:prstGeom>
        </p:spPr>
      </p:pic>
      <p:pic>
        <p:nvPicPr>
          <p:cNvPr id="5" name="Picture 4" descr="centered_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81" y="5785331"/>
            <a:ext cx="1642720" cy="1031743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1487010" y="4391584"/>
            <a:ext cx="9285270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bg1"/>
                </a:solidFill>
                <a:latin typeface="FranklinGothicURWComDem"/>
                <a:ea typeface="+mj-ea"/>
                <a:cs typeface="FranklinGothicURWComDem"/>
              </a:defRPr>
            </a:lvl1pPr>
          </a:lstStyle>
          <a:p>
            <a:endParaRPr lang="en-US" sz="2000" dirty="0">
              <a:latin typeface="FranklinGothicURWComBoo"/>
              <a:cs typeface="FranklinGothicURWComBoo"/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798559" y="1256840"/>
            <a:ext cx="10349992" cy="9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FranklinGothicURWComDem"/>
                <a:ea typeface="+mj-ea"/>
                <a:cs typeface="FranklinGothicURWComDem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Towards Automatic Context Inference</a:t>
            </a: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for Sensors in Commercial Buildings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3B05595-84BD-4F6E-BA35-F7BBDFDCAC36}"/>
              </a:ext>
            </a:extLst>
          </p:cNvPr>
          <p:cNvGrpSpPr/>
          <p:nvPr/>
        </p:nvGrpSpPr>
        <p:grpSpPr>
          <a:xfrm>
            <a:off x="2922077" y="3244495"/>
            <a:ext cx="6767768" cy="2691535"/>
            <a:chOff x="2351132" y="3102276"/>
            <a:chExt cx="8118244" cy="3228617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F2EC3719-1723-42BC-9C95-DDB6DFA99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1132" y="4542520"/>
              <a:ext cx="7557025" cy="17883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DC8EC194-3E2E-4C5B-B62B-73F6F6FB6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82419" y="3102276"/>
              <a:ext cx="7386957" cy="17086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856E41D5-2B83-42C1-9B41-35FFD2051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85"/>
            <a:stretch/>
          </p:blipFill>
          <p:spPr>
            <a:xfrm>
              <a:off x="3082419" y="4817659"/>
              <a:ext cx="51968" cy="3965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00749B5F-F38A-4ADD-9AE4-DCBACC81B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85"/>
            <a:stretch/>
          </p:blipFill>
          <p:spPr>
            <a:xfrm>
              <a:off x="7728582" y="4813150"/>
              <a:ext cx="51968" cy="3965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1827D8EE-670F-469A-A3FA-1713CCE45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85"/>
            <a:stretch/>
          </p:blipFill>
          <p:spPr>
            <a:xfrm>
              <a:off x="9553307" y="4737448"/>
              <a:ext cx="51968" cy="167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5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5"/>
    </mc:Choice>
    <mc:Fallback xmlns="">
      <p:transition spd="slow" advTm="1068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7359826" y="995246"/>
            <a:ext cx="596861" cy="3589448"/>
            <a:chOff x="7359826" y="995246"/>
            <a:chExt cx="596861" cy="3589448"/>
          </a:xfrm>
        </p:grpSpPr>
        <p:grpSp>
          <p:nvGrpSpPr>
            <p:cNvPr id="65" name="Group 64"/>
            <p:cNvGrpSpPr/>
            <p:nvPr/>
          </p:nvGrpSpPr>
          <p:grpSpPr>
            <a:xfrm>
              <a:off x="7385312" y="995246"/>
              <a:ext cx="554228" cy="3589448"/>
              <a:chOff x="7385312" y="995246"/>
              <a:chExt cx="554228" cy="3589448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312" y="4034575"/>
                <a:ext cx="554228" cy="550119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640" y="3256650"/>
                <a:ext cx="543571" cy="560905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2504219"/>
                <a:ext cx="335945" cy="535412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995246"/>
                <a:ext cx="335945" cy="535412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826" y="1788071"/>
              <a:ext cx="596861" cy="420679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033" y="5040220"/>
            <a:ext cx="868554" cy="916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72305" y="256943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470" y="3348654"/>
            <a:ext cx="1057187" cy="4120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55" y="898707"/>
            <a:ext cx="1133044" cy="5624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672305" y="17892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SODA2R214_ART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72305" y="99524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SODA-ZONE2ART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2305" y="33700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SODA-AHU9-SFS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72305" y="41706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SODA3AHU7-SFS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02" y="4789017"/>
            <a:ext cx="812413" cy="11673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624360" y="898707"/>
            <a:ext cx="2028232" cy="3778127"/>
            <a:chOff x="5937955" y="898707"/>
            <a:chExt cx="2028232" cy="377812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4470" y="3348654"/>
              <a:ext cx="1057187" cy="41209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2807" y="1712337"/>
              <a:ext cx="1083339" cy="57050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9566" y="4018350"/>
              <a:ext cx="1111433" cy="65848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7955" y="898707"/>
              <a:ext cx="1133044" cy="56241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26" y="4137253"/>
              <a:ext cx="596861" cy="42067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0642" y="3279640"/>
              <a:ext cx="554228" cy="55011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0642" y="1693418"/>
              <a:ext cx="543571" cy="56090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0642" y="910999"/>
              <a:ext cx="543571" cy="55011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4454" y="2504219"/>
              <a:ext cx="335945" cy="53541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715" y="2477497"/>
              <a:ext cx="1050332" cy="55319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93" y="4217318"/>
            <a:ext cx="1041321" cy="27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890310" y="2525565"/>
            <a:ext cx="1227642" cy="4515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955" y="1691913"/>
            <a:ext cx="1133044" cy="56241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15496" y="-44"/>
            <a:ext cx="11863903" cy="43103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/>
          <p:cNvSpPr/>
          <p:nvPr/>
        </p:nvSpPr>
        <p:spPr>
          <a:xfrm>
            <a:off x="1465090" y="208043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242FBCF1-B1A4-46E3-A47C-3946650BD5B2}"/>
              </a:ext>
            </a:extLst>
          </p:cNvPr>
          <p:cNvSpPr/>
          <p:nvPr/>
        </p:nvSpPr>
        <p:spPr>
          <a:xfrm>
            <a:off x="504792" y="3182651"/>
            <a:ext cx="2941831" cy="1374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Zone1 Temp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RMI328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Space RMI530 TMP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DA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Humiditydac4UIP17</a:t>
            </a:r>
          </a:p>
        </p:txBody>
      </p:sp>
    </p:spTree>
    <p:extLst>
      <p:ext uri="{BB962C8B-B14F-4D97-AF65-F5344CB8AC3E}">
        <p14:creationId xmlns:p14="http://schemas.microsoft.com/office/powerpoint/2010/main" val="261129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47591 -0.00232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5" grpId="0"/>
      <p:bldP spid="3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033" y="5040220"/>
            <a:ext cx="868554" cy="916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72305" y="256943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470" y="3348654"/>
            <a:ext cx="1057187" cy="4120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55" y="898707"/>
            <a:ext cx="1133044" cy="5624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672305" y="17892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SODA2R214_ART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72305" y="99524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SODA-ZONE2ART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2305" y="33700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SODA-AHU9-SFS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72305" y="41706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SODA3AHU7-SFS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93" y="4217318"/>
            <a:ext cx="1041321" cy="27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890310" y="2525565"/>
            <a:ext cx="1227642" cy="4515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955" y="1691913"/>
            <a:ext cx="1133044" cy="56241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41783" y="898707"/>
            <a:ext cx="2006621" cy="3846664"/>
            <a:chOff x="-1702862" y="1693418"/>
            <a:chExt cx="2006621" cy="384666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02862" y="3336429"/>
              <a:ext cx="1107109" cy="6471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39812" y="3348654"/>
              <a:ext cx="543571" cy="55011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99621" y="1712337"/>
              <a:ext cx="1083339" cy="57050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02862" y="2436546"/>
              <a:ext cx="1111433" cy="6584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93102" y="2555449"/>
              <a:ext cx="596861" cy="42067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71786" y="1693418"/>
              <a:ext cx="543571" cy="5609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556715" y="5012309"/>
              <a:ext cx="894699" cy="527773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71786" y="4940468"/>
              <a:ext cx="554228" cy="55011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74" y="4165047"/>
              <a:ext cx="335945" cy="53541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63713" y="4138325"/>
              <a:ext cx="1050332" cy="553199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215496" y="-44"/>
            <a:ext cx="11863903" cy="43103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/>
          <p:cNvSpPr/>
          <p:nvPr/>
        </p:nvSpPr>
        <p:spPr>
          <a:xfrm>
            <a:off x="1465090" y="208043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2</a:t>
            </a:r>
          </a:p>
        </p:txBody>
      </p:sp>
      <p:sp>
        <p:nvSpPr>
          <p:cNvPr id="52" name="Flowchart: Decision 51"/>
          <p:cNvSpPr/>
          <p:nvPr/>
        </p:nvSpPr>
        <p:spPr>
          <a:xfrm>
            <a:off x="7255319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1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7359826" y="995246"/>
            <a:ext cx="596861" cy="3589448"/>
            <a:chOff x="7359826" y="995246"/>
            <a:chExt cx="596861" cy="3589448"/>
          </a:xfrm>
        </p:grpSpPr>
        <p:grpSp>
          <p:nvGrpSpPr>
            <p:cNvPr id="64" name="Group 63"/>
            <p:cNvGrpSpPr/>
            <p:nvPr/>
          </p:nvGrpSpPr>
          <p:grpSpPr>
            <a:xfrm>
              <a:off x="7385312" y="995246"/>
              <a:ext cx="554228" cy="3589448"/>
              <a:chOff x="7385312" y="995246"/>
              <a:chExt cx="554228" cy="3589448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312" y="4034575"/>
                <a:ext cx="554228" cy="550119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640" y="3256650"/>
                <a:ext cx="543571" cy="560905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2504219"/>
                <a:ext cx="335945" cy="535412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995246"/>
                <a:ext cx="335945" cy="535412"/>
              </a:xfrm>
              <a:prstGeom prst="rect">
                <a:avLst/>
              </a:prstGeom>
            </p:spPr>
          </p:pic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826" y="1788071"/>
              <a:ext cx="596861" cy="420679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374645" y="987892"/>
            <a:ext cx="653509" cy="3541050"/>
            <a:chOff x="8374645" y="987892"/>
            <a:chExt cx="653509" cy="354105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2610" y="3279639"/>
              <a:ext cx="554228" cy="550119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645" y="987892"/>
              <a:ext cx="543571" cy="550119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752" y="2519509"/>
              <a:ext cx="335945" cy="53541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1293" y="4108263"/>
              <a:ext cx="596861" cy="420679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2730" y="1780698"/>
              <a:ext cx="596861" cy="420679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02" y="4789017"/>
            <a:ext cx="812413" cy="1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56003 -0.00232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033" y="5040220"/>
            <a:ext cx="868554" cy="916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72305" y="256943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470" y="3348654"/>
            <a:ext cx="1057187" cy="4120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55" y="898707"/>
            <a:ext cx="1133044" cy="5624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672305" y="17892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SODA2R214_ART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72305" y="99524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SODA-ZONE2ART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2305" y="33700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SODA-AHU9-SFS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72305" y="41706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SODA3AHU7-SFS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93" y="4217318"/>
            <a:ext cx="1041321" cy="27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890310" y="2525565"/>
            <a:ext cx="1227642" cy="4515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955" y="1691913"/>
            <a:ext cx="1133044" cy="56241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374645" y="987892"/>
            <a:ext cx="653509" cy="3541050"/>
            <a:chOff x="8374645" y="987892"/>
            <a:chExt cx="653509" cy="354105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2610" y="3279639"/>
              <a:ext cx="554228" cy="55011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645" y="987892"/>
              <a:ext cx="543571" cy="55011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752" y="2519509"/>
              <a:ext cx="335945" cy="535412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1293" y="4108263"/>
              <a:ext cx="596861" cy="42067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2730" y="1780698"/>
              <a:ext cx="596861" cy="42067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71688" y="913758"/>
            <a:ext cx="1926617" cy="3642695"/>
            <a:chOff x="9228514" y="922807"/>
            <a:chExt cx="1926617" cy="36426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5314" y="3907018"/>
              <a:ext cx="1111433" cy="6584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6273" y="3508204"/>
              <a:ext cx="711235" cy="9298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2127" y="1805708"/>
              <a:ext cx="1057187" cy="41209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9228514" y="922807"/>
              <a:ext cx="1227642" cy="451585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8635" y="2572632"/>
              <a:ext cx="984169" cy="58055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8270" y="936235"/>
              <a:ext cx="543571" cy="55011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8270" y="2596325"/>
              <a:ext cx="596861" cy="420679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0102" y="3274244"/>
              <a:ext cx="543571" cy="560905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8270" y="1735960"/>
              <a:ext cx="554228" cy="550119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8270" y="4090333"/>
              <a:ext cx="596861" cy="420679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519907" y="987892"/>
            <a:ext cx="554228" cy="3596802"/>
            <a:chOff x="9519907" y="987892"/>
            <a:chExt cx="554228" cy="3596802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731" y="987892"/>
              <a:ext cx="335945" cy="53541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4034575"/>
              <a:ext cx="554228" cy="550119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3270587"/>
              <a:ext cx="554228" cy="550119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2431885"/>
              <a:ext cx="543571" cy="56090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731" y="1691913"/>
              <a:ext cx="335945" cy="535412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215496" y="-44"/>
            <a:ext cx="11863903" cy="43103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/>
          <p:cNvSpPr/>
          <p:nvPr/>
        </p:nvSpPr>
        <p:spPr>
          <a:xfrm>
            <a:off x="1465090" y="208043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3</a:t>
            </a:r>
          </a:p>
        </p:txBody>
      </p:sp>
      <p:sp>
        <p:nvSpPr>
          <p:cNvPr id="52" name="Flowchart: Decision 51"/>
          <p:cNvSpPr/>
          <p:nvPr/>
        </p:nvSpPr>
        <p:spPr>
          <a:xfrm>
            <a:off x="7255319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1</a:t>
            </a:r>
          </a:p>
        </p:txBody>
      </p:sp>
      <p:sp>
        <p:nvSpPr>
          <p:cNvPr id="83" name="Flowchart: Decision 82"/>
          <p:cNvSpPr/>
          <p:nvPr/>
        </p:nvSpPr>
        <p:spPr>
          <a:xfrm>
            <a:off x="8283237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359826" y="995246"/>
            <a:ext cx="596861" cy="3589448"/>
            <a:chOff x="7359826" y="995246"/>
            <a:chExt cx="596861" cy="3589448"/>
          </a:xfrm>
        </p:grpSpPr>
        <p:grpSp>
          <p:nvGrpSpPr>
            <p:cNvPr id="23" name="Group 22"/>
            <p:cNvGrpSpPr/>
            <p:nvPr/>
          </p:nvGrpSpPr>
          <p:grpSpPr>
            <a:xfrm>
              <a:off x="7385312" y="995246"/>
              <a:ext cx="554228" cy="3589448"/>
              <a:chOff x="7385312" y="995246"/>
              <a:chExt cx="554228" cy="358944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312" y="4034575"/>
                <a:ext cx="554228" cy="55011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640" y="3256650"/>
                <a:ext cx="543571" cy="56090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2504219"/>
                <a:ext cx="335945" cy="535412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995246"/>
                <a:ext cx="335945" cy="535412"/>
              </a:xfrm>
              <a:prstGeom prst="rect">
                <a:avLst/>
              </a:prstGeom>
            </p:spPr>
          </p:pic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826" y="1788071"/>
              <a:ext cx="596861" cy="420679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02" y="4789017"/>
            <a:ext cx="812413" cy="1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64831 -0.00232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0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7265341" y="918746"/>
            <a:ext cx="757683" cy="702987"/>
          </a:xfrm>
          <a:prstGeom prst="ellipse">
            <a:avLst/>
          </a:prstGeom>
          <a:solidFill>
            <a:srgbClr val="EE6419">
              <a:alpha val="39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252484" y="918746"/>
            <a:ext cx="757683" cy="702987"/>
          </a:xfrm>
          <a:prstGeom prst="ellipse">
            <a:avLst/>
          </a:prstGeom>
          <a:solidFill>
            <a:srgbClr val="EE6419">
              <a:alpha val="39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382938" y="918746"/>
            <a:ext cx="757683" cy="702987"/>
          </a:xfrm>
          <a:prstGeom prst="ellipse">
            <a:avLst/>
          </a:prstGeom>
          <a:solidFill>
            <a:srgbClr val="EE6419">
              <a:alpha val="39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033" y="5040220"/>
            <a:ext cx="868554" cy="916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72305" y="256943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470" y="3348654"/>
            <a:ext cx="1057187" cy="4120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55" y="898707"/>
            <a:ext cx="1133044" cy="5624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672305" y="17892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SODA2R214_ART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72305" y="99524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SODA-ZONE2ART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2305" y="33700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SODA-AHU9-SFS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72305" y="41706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SODA3AHU7-SFS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93" y="4217318"/>
            <a:ext cx="1041321" cy="27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890310" y="2525565"/>
            <a:ext cx="1227642" cy="4515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955" y="1691913"/>
            <a:ext cx="1133044" cy="562410"/>
          </a:xfrm>
          <a:prstGeom prst="rect">
            <a:avLst/>
          </a:prstGeom>
        </p:spPr>
      </p:pic>
      <p:sp>
        <p:nvSpPr>
          <p:cNvPr id="52" name="Flowchart: Decision 51"/>
          <p:cNvSpPr/>
          <p:nvPr/>
        </p:nvSpPr>
        <p:spPr>
          <a:xfrm>
            <a:off x="7255319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1</a:t>
            </a:r>
          </a:p>
        </p:txBody>
      </p:sp>
      <p:sp>
        <p:nvSpPr>
          <p:cNvPr id="83" name="Flowchart: Decision 82"/>
          <p:cNvSpPr/>
          <p:nvPr/>
        </p:nvSpPr>
        <p:spPr>
          <a:xfrm>
            <a:off x="8283237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2</a:t>
            </a:r>
          </a:p>
        </p:txBody>
      </p:sp>
      <p:sp>
        <p:nvSpPr>
          <p:cNvPr id="49" name="Flowchart: Decision 48"/>
          <p:cNvSpPr/>
          <p:nvPr/>
        </p:nvSpPr>
        <p:spPr>
          <a:xfrm>
            <a:off x="9371158" y="192553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3</a:t>
            </a:r>
          </a:p>
        </p:txBody>
      </p:sp>
      <p:sp>
        <p:nvSpPr>
          <p:cNvPr id="3" name="Oval 2"/>
          <p:cNvSpPr/>
          <p:nvPr/>
        </p:nvSpPr>
        <p:spPr>
          <a:xfrm>
            <a:off x="7154923" y="1545920"/>
            <a:ext cx="3149600" cy="833652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57793" y="972934"/>
            <a:ext cx="558800" cy="2020641"/>
          </a:xfrm>
          <a:prstGeom prst="rect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70191" y="917777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9384874" y="1600784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74439" y="2414369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415149" y="3194010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412850" y="3953840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16559" y="602446"/>
            <a:ext cx="73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E64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0.67</a:t>
            </a:r>
            <a:endParaRPr lang="en-US" b="1" dirty="0">
              <a:solidFill>
                <a:srgbClr val="EE641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347033" y="602446"/>
            <a:ext cx="73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64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460939" y="602446"/>
            <a:ext cx="8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E64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0.67</a:t>
            </a:r>
            <a:endParaRPr lang="en-US" b="1" dirty="0">
              <a:solidFill>
                <a:srgbClr val="EE641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070128" y="3313064"/>
            <a:ext cx="558800" cy="1254659"/>
          </a:xfrm>
          <a:prstGeom prst="rect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7359826" y="995246"/>
            <a:ext cx="596861" cy="3589448"/>
            <a:chOff x="7359826" y="995246"/>
            <a:chExt cx="596861" cy="3589448"/>
          </a:xfrm>
        </p:grpSpPr>
        <p:grpSp>
          <p:nvGrpSpPr>
            <p:cNvPr id="50" name="Group 49"/>
            <p:cNvGrpSpPr/>
            <p:nvPr/>
          </p:nvGrpSpPr>
          <p:grpSpPr>
            <a:xfrm>
              <a:off x="7385312" y="995246"/>
              <a:ext cx="554228" cy="3589448"/>
              <a:chOff x="7385312" y="995246"/>
              <a:chExt cx="554228" cy="3589448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312" y="4034575"/>
                <a:ext cx="554228" cy="55011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640" y="3256650"/>
                <a:ext cx="543571" cy="560905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2504219"/>
                <a:ext cx="335945" cy="535412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995246"/>
                <a:ext cx="335945" cy="535412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826" y="1788071"/>
              <a:ext cx="596861" cy="420679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9519907" y="987892"/>
            <a:ext cx="554228" cy="3596802"/>
            <a:chOff x="9519907" y="987892"/>
            <a:chExt cx="554228" cy="359680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731" y="987892"/>
              <a:ext cx="335945" cy="53541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4034575"/>
              <a:ext cx="554228" cy="550119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3270587"/>
              <a:ext cx="554228" cy="550119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2431885"/>
              <a:ext cx="543571" cy="560905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731" y="1691913"/>
              <a:ext cx="335945" cy="535412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8374645" y="987892"/>
            <a:ext cx="653509" cy="3541050"/>
            <a:chOff x="8374645" y="987892"/>
            <a:chExt cx="653509" cy="3541050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2610" y="3279639"/>
              <a:ext cx="554228" cy="550119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645" y="987892"/>
              <a:ext cx="543571" cy="550119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752" y="2519509"/>
              <a:ext cx="335945" cy="535412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1293" y="4108263"/>
              <a:ext cx="596861" cy="420679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2730" y="1780698"/>
              <a:ext cx="596861" cy="420679"/>
            </a:xfrm>
            <a:prstGeom prst="rect">
              <a:avLst/>
            </a:prstGeom>
          </p:spPr>
        </p:pic>
      </p:grp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178FA89A-E5E1-478D-8EA3-CB8B43E5B071}"/>
              </a:ext>
            </a:extLst>
          </p:cNvPr>
          <p:cNvSpPr/>
          <p:nvPr/>
        </p:nvSpPr>
        <p:spPr>
          <a:xfrm rot="16200000">
            <a:off x="6463164" y="1498658"/>
            <a:ext cx="2353359" cy="973265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3" grpId="0" animBg="1"/>
      <p:bldP spid="3" grpId="1" animBg="1"/>
      <p:bldP spid="5" grpId="0" animBg="1"/>
      <p:bldP spid="5" grpId="1" animBg="1"/>
      <p:bldP spid="58" grpId="0" animBg="1"/>
      <p:bldP spid="59" grpId="0" animBg="1"/>
      <p:bldP spid="61" grpId="0" animBg="1"/>
      <p:bldP spid="64" grpId="0" animBg="1"/>
      <p:bldP spid="66" grpId="0" animBg="1"/>
      <p:bldP spid="9" grpId="0"/>
      <p:bldP spid="9" grpId="1"/>
      <p:bldP spid="67" grpId="0"/>
      <p:bldP spid="67" grpId="1"/>
      <p:bldP spid="69" grpId="0"/>
      <p:bldP spid="69" grpId="1"/>
      <p:bldP spid="70" grpId="0" animBg="1"/>
      <p:bldP spid="70" grpId="1" animBg="1"/>
      <p:bldP spid="60" grpId="0" animBg="1"/>
      <p:bldP spid="6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Evaluation</a:t>
            </a:r>
            <a:r>
              <a:rPr lang="zh-CN" altLang="en-US" sz="3200" b="1" dirty="0">
                <a:latin typeface="Arial Rounded MT Bold" panose="020F0704030504030204" pitchFamily="34" charset="0"/>
              </a:rPr>
              <a:t> </a:t>
            </a:r>
            <a:r>
              <a:rPr lang="en-US" altLang="zh-CN" sz="3200" b="1" dirty="0">
                <a:latin typeface="Arial Rounded MT Bold" panose="020F0704030504030204" pitchFamily="34" charset="0"/>
              </a:rPr>
              <a:t>Dataset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822" y="3570759"/>
            <a:ext cx="2584734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3520" y="3570759"/>
            <a:ext cx="27432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684" y="3570759"/>
            <a:ext cx="2584239" cy="2057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22" y="570882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Light" charset="0"/>
                <a:ea typeface="Segoe UI Light" charset="0"/>
                <a:cs typeface="Segoe UI Light" charset="0"/>
              </a:rPr>
              <a:t>A: 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Rice Hall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3758" y="570882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Light" charset="0"/>
                <a:ea typeface="Segoe UI Light" charset="0"/>
                <a:cs typeface="Segoe UI Light" charset="0"/>
              </a:rPr>
              <a:t>B: 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Soda Hall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7062" y="5708826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Light" charset="0"/>
                <a:ea typeface="Segoe UI Light" charset="0"/>
                <a:cs typeface="Segoe UI Light" charset="0"/>
              </a:rPr>
              <a:t>C: </a:t>
            </a:r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Sutardja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 Dai Hall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259117" y="13613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ea typeface="Arial Rounded MT Bold" charset="0"/>
                <a:cs typeface="Arial Rounded MT Bold" charset="0"/>
              </a:rPr>
              <a:t>3 buildings on 2 campuse</a:t>
            </a:r>
            <a:r>
              <a:rPr lang="en-US" altLang="zh-CN" sz="2400" dirty="0">
                <a:ea typeface="Arial Rounded MT Bold" charset="0"/>
                <a:cs typeface="Arial Rounded MT Bold" charset="0"/>
              </a:rPr>
              <a:t>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Arial Rounded MT Bold" charset="0"/>
                <a:cs typeface="Arial Rounded MT Bold" charset="0"/>
              </a:rPr>
              <a:t>2,500+ sensing and control points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Arial Rounded MT Bold" charset="0"/>
                <a:cs typeface="Arial Rounded MT Bold" charset="0"/>
              </a:rPr>
              <a:t>22 types</a:t>
            </a:r>
          </a:p>
        </p:txBody>
      </p:sp>
    </p:spTree>
    <p:extLst>
      <p:ext uri="{BB962C8B-B14F-4D97-AF65-F5344CB8AC3E}">
        <p14:creationId xmlns:p14="http://schemas.microsoft.com/office/powerpoint/2010/main" val="132474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130" y="1252109"/>
            <a:ext cx="7735165" cy="480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Type Classification Accuracy by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7" name="Straight Arrow Connector 6"/>
          <p:cNvCxnSpPr>
            <a:endCxn id="14" idx="0"/>
          </p:cNvCxnSpPr>
          <p:nvPr/>
        </p:nvCxnSpPr>
        <p:spPr>
          <a:xfrm>
            <a:off x="8406750" y="1752000"/>
            <a:ext cx="0" cy="951669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310325" y="1603283"/>
            <a:ext cx="192848" cy="192848"/>
          </a:xfrm>
          <a:prstGeom prst="ellipse">
            <a:avLst/>
          </a:prstGeom>
          <a:solidFill>
            <a:srgbClr val="EE64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06824" y="1944338"/>
            <a:ext cx="0" cy="353558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10400" y="1818170"/>
            <a:ext cx="192848" cy="192848"/>
          </a:xfrm>
          <a:prstGeom prst="ellipse">
            <a:avLst/>
          </a:prstGeom>
          <a:solidFill>
            <a:srgbClr val="EE64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11595" y="1882274"/>
            <a:ext cx="0" cy="757884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71" y="1733608"/>
            <a:ext cx="192848" cy="192848"/>
          </a:xfrm>
          <a:prstGeom prst="ellipse">
            <a:avLst/>
          </a:prstGeom>
          <a:solidFill>
            <a:srgbClr val="EE64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8413562" y="2744118"/>
            <a:ext cx="7255" cy="2329630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310326" y="2703669"/>
            <a:ext cx="192848" cy="192848"/>
          </a:xfrm>
          <a:prstGeom prst="ellipse">
            <a:avLst/>
          </a:prstGeom>
          <a:solidFill>
            <a:srgbClr val="EE64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08751" y="6083666"/>
            <a:ext cx="2795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17375E"/>
                </a:solidFill>
              </a:rPr>
              <a:t>Cov</a:t>
            </a:r>
            <a:r>
              <a:rPr lang="en-US" altLang="zh-CN" dirty="0">
                <a:solidFill>
                  <a:srgbClr val="17375E"/>
                </a:solidFill>
              </a:rPr>
              <a:t>: % labeled</a:t>
            </a:r>
          </a:p>
          <a:p>
            <a:r>
              <a:rPr lang="en-US" altLang="zh-CN" dirty="0">
                <a:solidFill>
                  <a:srgbClr val="17375E"/>
                </a:solidFill>
              </a:rPr>
              <a:t>Acc: % of labels are correct</a:t>
            </a:r>
            <a:endParaRPr lang="en-US" dirty="0">
              <a:solidFill>
                <a:srgbClr val="17375E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D86E9C1F-71B6-457F-907D-9ACA46D1E7E5}"/>
              </a:ext>
            </a:extLst>
          </p:cNvPr>
          <p:cNvCxnSpPr>
            <a:cxnSpLocks/>
          </p:cNvCxnSpPr>
          <p:nvPr/>
        </p:nvCxnSpPr>
        <p:spPr>
          <a:xfrm flipV="1">
            <a:off x="3679373" y="1347945"/>
            <a:ext cx="4712956" cy="597761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B2AC4A27-7C7F-4B0D-986B-264FDBD43B88}"/>
              </a:ext>
            </a:extLst>
          </p:cNvPr>
          <p:cNvCxnSpPr>
            <a:cxnSpLocks/>
          </p:cNvCxnSpPr>
          <p:nvPr/>
        </p:nvCxnSpPr>
        <p:spPr>
          <a:xfrm>
            <a:off x="3703248" y="2502198"/>
            <a:ext cx="4644496" cy="703702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0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284721" y="2364816"/>
            <a:ext cx="38742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EE6419"/>
                </a:solidFill>
              </a:rPr>
              <a:t>-Still </a:t>
            </a:r>
            <a:r>
              <a:rPr lang="en-US" sz="2600" dirty="0" smtClean="0">
                <a:solidFill>
                  <a:srgbClr val="EE6419"/>
                </a:solidFill>
              </a:rPr>
              <a:t>require </a:t>
            </a:r>
            <a:r>
              <a:rPr lang="en-US" sz="2600">
                <a:solidFill>
                  <a:srgbClr val="EE6419"/>
                </a:solidFill>
              </a:rPr>
              <a:t>manual </a:t>
            </a:r>
            <a:r>
              <a:rPr lang="en-US" sz="2600" smtClean="0">
                <a:solidFill>
                  <a:srgbClr val="EE6419"/>
                </a:solidFill>
              </a:rPr>
              <a:t>effort</a:t>
            </a:r>
            <a:endParaRPr lang="en-US" sz="2600" dirty="0">
              <a:solidFill>
                <a:srgbClr val="EE6419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EE6419"/>
                </a:solidFill>
              </a:rPr>
              <a:t>-</a:t>
            </a:r>
            <a:r>
              <a:rPr lang="en-US" sz="2600" dirty="0" smtClean="0">
                <a:solidFill>
                  <a:srgbClr val="EE6419"/>
                </a:solidFill>
              </a:rPr>
              <a:t>Work </a:t>
            </a:r>
            <a:r>
              <a:rPr lang="en-US" sz="2600" dirty="0">
                <a:solidFill>
                  <a:srgbClr val="EE6419"/>
                </a:solidFill>
              </a:rPr>
              <a:t>within a building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idx="1"/>
          </p:nvPr>
        </p:nvSpPr>
        <p:spPr>
          <a:xfrm>
            <a:off x="838200" y="1685584"/>
            <a:ext cx="8001000" cy="34289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Schumann et al. - BuildSys’14</a:t>
            </a:r>
          </a:p>
          <a:p>
            <a:pPr>
              <a:lnSpc>
                <a:spcPct val="150000"/>
              </a:lnSpc>
            </a:pPr>
            <a:r>
              <a:rPr lang="en-US" dirty="0"/>
              <a:t>Bhattacharya et al. - BuildSys’15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Balaji</a:t>
            </a:r>
            <a:r>
              <a:rPr lang="en-US" dirty="0"/>
              <a:t> et al. - BuildSys’15</a:t>
            </a:r>
          </a:p>
          <a:p>
            <a:pPr>
              <a:lnSpc>
                <a:spcPct val="150000"/>
              </a:lnSpc>
            </a:pPr>
            <a:r>
              <a:rPr lang="en-US" dirty="0"/>
              <a:t>Gao et al. - BuildSys’15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Koh</a:t>
            </a:r>
            <a:r>
              <a:rPr lang="en-US" dirty="0"/>
              <a:t> et al. - BuildSys’18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51784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18FDB9C6-CAB4-427B-A0EA-5144824F9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25" y="2498290"/>
            <a:ext cx="703829" cy="504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00940" flipH="1">
            <a:off x="9753570" y="5156632"/>
            <a:ext cx="1096556" cy="1096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Follow-up work on Type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6605" y="4136773"/>
            <a:ext cx="932576" cy="654787"/>
          </a:xfrm>
          <a:prstGeom prst="rect">
            <a:avLst/>
          </a:prstGeom>
        </p:spPr>
      </p:pic>
      <p:pic>
        <p:nvPicPr>
          <p:cNvPr id="7" name="Picture 6" descr="http://www.iconsdb.com/icons/preview/black/temperature-2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76" y="1732646"/>
            <a:ext cx="635290" cy="63529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9216923" y="2479836"/>
            <a:ext cx="773343" cy="773343"/>
            <a:chOff x="6737071" y="2710774"/>
            <a:chExt cx="773343" cy="773343"/>
          </a:xfrm>
        </p:grpSpPr>
        <p:pic>
          <p:nvPicPr>
            <p:cNvPr id="10" name="Picture 2" descr="http://www.topsnap.com/wp-content/uploads/2015/09/sun-icon-0926013759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12" name="Picture 10" descr="http://cdn.onlinewebfonts.com/svg/download_28584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9882" y="3324560"/>
            <a:ext cx="510915" cy="738625"/>
          </a:xfrm>
          <a:prstGeom prst="rect">
            <a:avLst/>
          </a:prstGeom>
          <a:noFill/>
        </p:spPr>
      </p:pic>
      <p:pic>
        <p:nvPicPr>
          <p:cNvPr id="13" name="Picture 26" descr="https://cdn2.iconfinder.com/data/icons/lil-buildings/125/Building-20-512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4802" y="2746013"/>
            <a:ext cx="916133" cy="963163"/>
          </a:xfrm>
          <a:prstGeom prst="rect">
            <a:avLst/>
          </a:prstGeom>
          <a:noFill/>
        </p:spPr>
      </p:pic>
      <p:pic>
        <p:nvPicPr>
          <p:cNvPr id="14" name="Picture 6" descr="http://www.iconsdb.com/icons/preview/black/temperature-2-xxl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4743" y="1744841"/>
            <a:ext cx="635290" cy="63529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>
            <a:off x="4191003" y="2446102"/>
            <a:ext cx="773343" cy="773343"/>
            <a:chOff x="6737071" y="2710774"/>
            <a:chExt cx="773343" cy="773343"/>
          </a:xfrm>
        </p:grpSpPr>
        <p:pic>
          <p:nvPicPr>
            <p:cNvPr id="17" name="Picture 2" descr="http://www.topsnap.com/wp-content/uploads/2015/09/sun-icon-0926013759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19" name="Picture 10" descr="http://cdn.onlinewebfonts.com/svg/download_285841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3962" y="3322910"/>
            <a:ext cx="510915" cy="738625"/>
          </a:xfrm>
          <a:prstGeom prst="rect">
            <a:avLst/>
          </a:prstGeom>
          <a:noFill/>
        </p:spPr>
      </p:pic>
      <p:sp>
        <p:nvSpPr>
          <p:cNvPr id="20" name="Freeform 19"/>
          <p:cNvSpPr/>
          <p:nvPr/>
        </p:nvSpPr>
        <p:spPr>
          <a:xfrm>
            <a:off x="3963401" y="1924318"/>
            <a:ext cx="4006317" cy="435289"/>
          </a:xfrm>
          <a:custGeom>
            <a:avLst/>
            <a:gdLst>
              <a:gd name="connsiteX0" fmla="*/ 0 w 3854245"/>
              <a:gd name="connsiteY0" fmla="*/ 334297 h 344129"/>
              <a:gd name="connsiteX1" fmla="*/ 117987 w 3854245"/>
              <a:gd name="connsiteY1" fmla="*/ 255639 h 344129"/>
              <a:gd name="connsiteX2" fmla="*/ 176980 w 3854245"/>
              <a:gd name="connsiteY2" fmla="*/ 216310 h 344129"/>
              <a:gd name="connsiteX3" fmla="*/ 304800 w 3854245"/>
              <a:gd name="connsiteY3" fmla="*/ 167148 h 344129"/>
              <a:gd name="connsiteX4" fmla="*/ 334296 w 3854245"/>
              <a:gd name="connsiteY4" fmla="*/ 147484 h 344129"/>
              <a:gd name="connsiteX5" fmla="*/ 471948 w 3854245"/>
              <a:gd name="connsiteY5" fmla="*/ 108155 h 344129"/>
              <a:gd name="connsiteX6" fmla="*/ 540774 w 3854245"/>
              <a:gd name="connsiteY6" fmla="*/ 88490 h 344129"/>
              <a:gd name="connsiteX7" fmla="*/ 599767 w 3854245"/>
              <a:gd name="connsiteY7" fmla="*/ 78658 h 344129"/>
              <a:gd name="connsiteX8" fmla="*/ 639096 w 3854245"/>
              <a:gd name="connsiteY8" fmla="*/ 68826 h 344129"/>
              <a:gd name="connsiteX9" fmla="*/ 747251 w 3854245"/>
              <a:gd name="connsiteY9" fmla="*/ 49161 h 344129"/>
              <a:gd name="connsiteX10" fmla="*/ 1209367 w 3854245"/>
              <a:gd name="connsiteY10" fmla="*/ 29497 h 344129"/>
              <a:gd name="connsiteX11" fmla="*/ 1297858 w 3854245"/>
              <a:gd name="connsiteY11" fmla="*/ 19664 h 344129"/>
              <a:gd name="connsiteX12" fmla="*/ 1779638 w 3854245"/>
              <a:gd name="connsiteY12" fmla="*/ 0 h 344129"/>
              <a:gd name="connsiteX13" fmla="*/ 2399071 w 3854245"/>
              <a:gd name="connsiteY13" fmla="*/ 9832 h 344129"/>
              <a:gd name="connsiteX14" fmla="*/ 2536722 w 3854245"/>
              <a:gd name="connsiteY14" fmla="*/ 19664 h 344129"/>
              <a:gd name="connsiteX15" fmla="*/ 2644877 w 3854245"/>
              <a:gd name="connsiteY15" fmla="*/ 39329 h 344129"/>
              <a:gd name="connsiteX16" fmla="*/ 2880851 w 3854245"/>
              <a:gd name="connsiteY16" fmla="*/ 58993 h 344129"/>
              <a:gd name="connsiteX17" fmla="*/ 3038167 w 3854245"/>
              <a:gd name="connsiteY17" fmla="*/ 78658 h 344129"/>
              <a:gd name="connsiteX18" fmla="*/ 3097161 w 3854245"/>
              <a:gd name="connsiteY18" fmla="*/ 88490 h 344129"/>
              <a:gd name="connsiteX19" fmla="*/ 3205316 w 3854245"/>
              <a:gd name="connsiteY19" fmla="*/ 98322 h 344129"/>
              <a:gd name="connsiteX20" fmla="*/ 3254477 w 3854245"/>
              <a:gd name="connsiteY20" fmla="*/ 108155 h 344129"/>
              <a:gd name="connsiteX21" fmla="*/ 3293806 w 3854245"/>
              <a:gd name="connsiteY21" fmla="*/ 117987 h 344129"/>
              <a:gd name="connsiteX22" fmla="*/ 3362632 w 3854245"/>
              <a:gd name="connsiteY22" fmla="*/ 127819 h 344129"/>
              <a:gd name="connsiteX23" fmla="*/ 3392129 w 3854245"/>
              <a:gd name="connsiteY23" fmla="*/ 137651 h 344129"/>
              <a:gd name="connsiteX24" fmla="*/ 3421625 w 3854245"/>
              <a:gd name="connsiteY24" fmla="*/ 157316 h 344129"/>
              <a:gd name="connsiteX25" fmla="*/ 3480619 w 3854245"/>
              <a:gd name="connsiteY25" fmla="*/ 176980 h 344129"/>
              <a:gd name="connsiteX26" fmla="*/ 3510116 w 3854245"/>
              <a:gd name="connsiteY26" fmla="*/ 186813 h 344129"/>
              <a:gd name="connsiteX27" fmla="*/ 3539612 w 3854245"/>
              <a:gd name="connsiteY27" fmla="*/ 196645 h 344129"/>
              <a:gd name="connsiteX28" fmla="*/ 3559277 w 3854245"/>
              <a:gd name="connsiteY28" fmla="*/ 226142 h 344129"/>
              <a:gd name="connsiteX29" fmla="*/ 3618271 w 3854245"/>
              <a:gd name="connsiteY29" fmla="*/ 245806 h 344129"/>
              <a:gd name="connsiteX30" fmla="*/ 3677264 w 3854245"/>
              <a:gd name="connsiteY30" fmla="*/ 265471 h 344129"/>
              <a:gd name="connsiteX31" fmla="*/ 3746090 w 3854245"/>
              <a:gd name="connsiteY31" fmla="*/ 285135 h 344129"/>
              <a:gd name="connsiteX32" fmla="*/ 3805083 w 3854245"/>
              <a:gd name="connsiteY32" fmla="*/ 324464 h 344129"/>
              <a:gd name="connsiteX33" fmla="*/ 3854245 w 3854245"/>
              <a:gd name="connsiteY33" fmla="*/ 344129 h 34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854245" h="344129">
                <a:moveTo>
                  <a:pt x="0" y="334297"/>
                </a:moveTo>
                <a:cubicBezTo>
                  <a:pt x="86255" y="265292"/>
                  <a:pt x="10214" y="321961"/>
                  <a:pt x="117987" y="255639"/>
                </a:cubicBezTo>
                <a:cubicBezTo>
                  <a:pt x="138115" y="243253"/>
                  <a:pt x="155621" y="226427"/>
                  <a:pt x="176980" y="216310"/>
                </a:cubicBezTo>
                <a:cubicBezTo>
                  <a:pt x="218235" y="196768"/>
                  <a:pt x="266817" y="192470"/>
                  <a:pt x="304800" y="167148"/>
                </a:cubicBezTo>
                <a:cubicBezTo>
                  <a:pt x="314632" y="160593"/>
                  <a:pt x="323498" y="152283"/>
                  <a:pt x="334296" y="147484"/>
                </a:cubicBezTo>
                <a:cubicBezTo>
                  <a:pt x="374198" y="129750"/>
                  <a:pt x="431502" y="119186"/>
                  <a:pt x="471948" y="108155"/>
                </a:cubicBezTo>
                <a:cubicBezTo>
                  <a:pt x="523501" y="94095"/>
                  <a:pt x="479347" y="100775"/>
                  <a:pt x="540774" y="88490"/>
                </a:cubicBezTo>
                <a:cubicBezTo>
                  <a:pt x="560322" y="84580"/>
                  <a:pt x="580219" y="82568"/>
                  <a:pt x="599767" y="78658"/>
                </a:cubicBezTo>
                <a:cubicBezTo>
                  <a:pt x="613018" y="76008"/>
                  <a:pt x="625905" y="71757"/>
                  <a:pt x="639096" y="68826"/>
                </a:cubicBezTo>
                <a:cubicBezTo>
                  <a:pt x="662436" y="63639"/>
                  <a:pt x="725896" y="51534"/>
                  <a:pt x="747251" y="49161"/>
                </a:cubicBezTo>
                <a:cubicBezTo>
                  <a:pt x="901404" y="32033"/>
                  <a:pt x="1053161" y="33960"/>
                  <a:pt x="1209367" y="29497"/>
                </a:cubicBezTo>
                <a:cubicBezTo>
                  <a:pt x="1238864" y="26219"/>
                  <a:pt x="1268274" y="22031"/>
                  <a:pt x="1297858" y="19664"/>
                </a:cubicBezTo>
                <a:cubicBezTo>
                  <a:pt x="1469730" y="5914"/>
                  <a:pt x="1595086" y="5592"/>
                  <a:pt x="1779638" y="0"/>
                </a:cubicBezTo>
                <a:lnTo>
                  <a:pt x="2399071" y="9832"/>
                </a:lnTo>
                <a:cubicBezTo>
                  <a:pt x="2445056" y="11026"/>
                  <a:pt x="2491049" y="14183"/>
                  <a:pt x="2536722" y="19664"/>
                </a:cubicBezTo>
                <a:cubicBezTo>
                  <a:pt x="2573104" y="24030"/>
                  <a:pt x="2608570" y="34378"/>
                  <a:pt x="2644877" y="39329"/>
                </a:cubicBezTo>
                <a:cubicBezTo>
                  <a:pt x="2687601" y="45155"/>
                  <a:pt x="2844412" y="55680"/>
                  <a:pt x="2880851" y="58993"/>
                </a:cubicBezTo>
                <a:cubicBezTo>
                  <a:pt x="2934601" y="63880"/>
                  <a:pt x="2985074" y="70490"/>
                  <a:pt x="3038167" y="78658"/>
                </a:cubicBezTo>
                <a:cubicBezTo>
                  <a:pt x="3057871" y="81689"/>
                  <a:pt x="3077362" y="86161"/>
                  <a:pt x="3097161" y="88490"/>
                </a:cubicBezTo>
                <a:cubicBezTo>
                  <a:pt x="3133113" y="92720"/>
                  <a:pt x="3169264" y="95045"/>
                  <a:pt x="3205316" y="98322"/>
                </a:cubicBezTo>
                <a:cubicBezTo>
                  <a:pt x="3221703" y="101600"/>
                  <a:pt x="3238163" y="104530"/>
                  <a:pt x="3254477" y="108155"/>
                </a:cubicBezTo>
                <a:cubicBezTo>
                  <a:pt x="3267668" y="111086"/>
                  <a:pt x="3280511" y="115570"/>
                  <a:pt x="3293806" y="117987"/>
                </a:cubicBezTo>
                <a:cubicBezTo>
                  <a:pt x="3316607" y="122133"/>
                  <a:pt x="3339690" y="124542"/>
                  <a:pt x="3362632" y="127819"/>
                </a:cubicBezTo>
                <a:cubicBezTo>
                  <a:pt x="3372464" y="131096"/>
                  <a:pt x="3382859" y="133016"/>
                  <a:pt x="3392129" y="137651"/>
                </a:cubicBezTo>
                <a:cubicBezTo>
                  <a:pt x="3402698" y="142936"/>
                  <a:pt x="3410827" y="152517"/>
                  <a:pt x="3421625" y="157316"/>
                </a:cubicBezTo>
                <a:cubicBezTo>
                  <a:pt x="3440567" y="165735"/>
                  <a:pt x="3460954" y="170425"/>
                  <a:pt x="3480619" y="176980"/>
                </a:cubicBezTo>
                <a:lnTo>
                  <a:pt x="3510116" y="186813"/>
                </a:lnTo>
                <a:lnTo>
                  <a:pt x="3539612" y="196645"/>
                </a:lnTo>
                <a:cubicBezTo>
                  <a:pt x="3546167" y="206477"/>
                  <a:pt x="3549256" y="219879"/>
                  <a:pt x="3559277" y="226142"/>
                </a:cubicBezTo>
                <a:cubicBezTo>
                  <a:pt x="3576855" y="237128"/>
                  <a:pt x="3598606" y="239251"/>
                  <a:pt x="3618271" y="245806"/>
                </a:cubicBezTo>
                <a:lnTo>
                  <a:pt x="3677264" y="265471"/>
                </a:lnTo>
                <a:cubicBezTo>
                  <a:pt x="3726648" y="277817"/>
                  <a:pt x="3703773" y="271030"/>
                  <a:pt x="3746090" y="285135"/>
                </a:cubicBezTo>
                <a:cubicBezTo>
                  <a:pt x="3765754" y="298245"/>
                  <a:pt x="3782155" y="318732"/>
                  <a:pt x="3805083" y="324464"/>
                </a:cubicBezTo>
                <a:cubicBezTo>
                  <a:pt x="3848909" y="335421"/>
                  <a:pt x="3834856" y="324742"/>
                  <a:pt x="3854245" y="344129"/>
                </a:cubicBezTo>
              </a:path>
            </a:pathLst>
          </a:custGeom>
          <a:noFill/>
          <a:ln w="25400" cap="flat">
            <a:prstDash val="dash"/>
            <a:headEnd type="none" w="med" len="med"/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51077" y="1980021"/>
            <a:ext cx="2069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a typeface="Segoe UI Light" charset="0"/>
                <a:cs typeface="Segoe UI Light" charset="0"/>
              </a:rPr>
              <a:t>Transfer Learning</a:t>
            </a:r>
          </a:p>
        </p:txBody>
      </p:sp>
      <p:sp>
        <p:nvSpPr>
          <p:cNvPr id="23" name="Freeform 22"/>
          <p:cNvSpPr/>
          <p:nvPr/>
        </p:nvSpPr>
        <p:spPr>
          <a:xfrm rot="16200000" flipH="1">
            <a:off x="9825813" y="4397413"/>
            <a:ext cx="920690" cy="402714"/>
          </a:xfrm>
          <a:custGeom>
            <a:avLst/>
            <a:gdLst>
              <a:gd name="connsiteX0" fmla="*/ 1156049 w 1156049"/>
              <a:gd name="connsiteY0" fmla="*/ 643095 h 643095"/>
              <a:gd name="connsiteX1" fmla="*/ 975179 w 1156049"/>
              <a:gd name="connsiteY1" fmla="*/ 622998 h 643095"/>
              <a:gd name="connsiteX2" fmla="*/ 864647 w 1156049"/>
              <a:gd name="connsiteY2" fmla="*/ 602901 h 643095"/>
              <a:gd name="connsiteX3" fmla="*/ 754115 w 1156049"/>
              <a:gd name="connsiteY3" fmla="*/ 562708 h 643095"/>
              <a:gd name="connsiteX4" fmla="*/ 462713 w 1156049"/>
              <a:gd name="connsiteY4" fmla="*/ 472273 h 643095"/>
              <a:gd name="connsiteX5" fmla="*/ 412471 w 1156049"/>
              <a:gd name="connsiteY5" fmla="*/ 442128 h 643095"/>
              <a:gd name="connsiteX6" fmla="*/ 221553 w 1156049"/>
              <a:gd name="connsiteY6" fmla="*/ 291402 h 643095"/>
              <a:gd name="connsiteX7" fmla="*/ 171311 w 1156049"/>
              <a:gd name="connsiteY7" fmla="*/ 241161 h 643095"/>
              <a:gd name="connsiteX8" fmla="*/ 131117 w 1156049"/>
              <a:gd name="connsiteY8" fmla="*/ 211016 h 643095"/>
              <a:gd name="connsiteX9" fmla="*/ 20586 w 1156049"/>
              <a:gd name="connsiteY9" fmla="*/ 90435 h 643095"/>
              <a:gd name="connsiteX10" fmla="*/ 489 w 1156049"/>
              <a:gd name="connsiteY10" fmla="*/ 20097 h 643095"/>
              <a:gd name="connsiteX11" fmla="*/ 489 w 1156049"/>
              <a:gd name="connsiteY11" fmla="*/ 0 h 64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6049" h="643095">
                <a:moveTo>
                  <a:pt x="1156049" y="643095"/>
                </a:moveTo>
                <a:cubicBezTo>
                  <a:pt x="1074455" y="635677"/>
                  <a:pt x="1048516" y="635221"/>
                  <a:pt x="975179" y="622998"/>
                </a:cubicBezTo>
                <a:cubicBezTo>
                  <a:pt x="938240" y="616842"/>
                  <a:pt x="900776" y="612754"/>
                  <a:pt x="864647" y="602901"/>
                </a:cubicBezTo>
                <a:cubicBezTo>
                  <a:pt x="826824" y="592586"/>
                  <a:pt x="791400" y="574825"/>
                  <a:pt x="754115" y="562708"/>
                </a:cubicBezTo>
                <a:cubicBezTo>
                  <a:pt x="657391" y="531273"/>
                  <a:pt x="549924" y="524599"/>
                  <a:pt x="462713" y="472273"/>
                </a:cubicBezTo>
                <a:cubicBezTo>
                  <a:pt x="445966" y="462225"/>
                  <a:pt x="429033" y="452479"/>
                  <a:pt x="412471" y="442128"/>
                </a:cubicBezTo>
                <a:cubicBezTo>
                  <a:pt x="349486" y="402762"/>
                  <a:pt x="250966" y="320814"/>
                  <a:pt x="221553" y="291402"/>
                </a:cubicBezTo>
                <a:cubicBezTo>
                  <a:pt x="204806" y="274655"/>
                  <a:pt x="189013" y="256896"/>
                  <a:pt x="171311" y="241161"/>
                </a:cubicBezTo>
                <a:cubicBezTo>
                  <a:pt x="158794" y="230035"/>
                  <a:pt x="143509" y="222282"/>
                  <a:pt x="131117" y="211016"/>
                </a:cubicBezTo>
                <a:cubicBezTo>
                  <a:pt x="68416" y="154015"/>
                  <a:pt x="66743" y="148133"/>
                  <a:pt x="20586" y="90435"/>
                </a:cubicBezTo>
                <a:cubicBezTo>
                  <a:pt x="12620" y="66540"/>
                  <a:pt x="4695" y="45336"/>
                  <a:pt x="489" y="20097"/>
                </a:cubicBezTo>
                <a:cubicBezTo>
                  <a:pt x="-612" y="13489"/>
                  <a:pt x="489" y="6699"/>
                  <a:pt x="489" y="0"/>
                </a:cubicBezTo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733502" y="4894969"/>
            <a:ext cx="968637" cy="621344"/>
          </a:xfrm>
          <a:custGeom>
            <a:avLst/>
            <a:gdLst>
              <a:gd name="connsiteX0" fmla="*/ 1156049 w 1156049"/>
              <a:gd name="connsiteY0" fmla="*/ 643095 h 643095"/>
              <a:gd name="connsiteX1" fmla="*/ 975179 w 1156049"/>
              <a:gd name="connsiteY1" fmla="*/ 622998 h 643095"/>
              <a:gd name="connsiteX2" fmla="*/ 864647 w 1156049"/>
              <a:gd name="connsiteY2" fmla="*/ 602901 h 643095"/>
              <a:gd name="connsiteX3" fmla="*/ 754115 w 1156049"/>
              <a:gd name="connsiteY3" fmla="*/ 562708 h 643095"/>
              <a:gd name="connsiteX4" fmla="*/ 462713 w 1156049"/>
              <a:gd name="connsiteY4" fmla="*/ 472273 h 643095"/>
              <a:gd name="connsiteX5" fmla="*/ 412471 w 1156049"/>
              <a:gd name="connsiteY5" fmla="*/ 442128 h 643095"/>
              <a:gd name="connsiteX6" fmla="*/ 221553 w 1156049"/>
              <a:gd name="connsiteY6" fmla="*/ 291402 h 643095"/>
              <a:gd name="connsiteX7" fmla="*/ 171311 w 1156049"/>
              <a:gd name="connsiteY7" fmla="*/ 241161 h 643095"/>
              <a:gd name="connsiteX8" fmla="*/ 131117 w 1156049"/>
              <a:gd name="connsiteY8" fmla="*/ 211016 h 643095"/>
              <a:gd name="connsiteX9" fmla="*/ 20586 w 1156049"/>
              <a:gd name="connsiteY9" fmla="*/ 90435 h 643095"/>
              <a:gd name="connsiteX10" fmla="*/ 489 w 1156049"/>
              <a:gd name="connsiteY10" fmla="*/ 20097 h 643095"/>
              <a:gd name="connsiteX11" fmla="*/ 489 w 1156049"/>
              <a:gd name="connsiteY11" fmla="*/ 0 h 64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6049" h="643095">
                <a:moveTo>
                  <a:pt x="1156049" y="643095"/>
                </a:moveTo>
                <a:cubicBezTo>
                  <a:pt x="1074455" y="635677"/>
                  <a:pt x="1048516" y="635221"/>
                  <a:pt x="975179" y="622998"/>
                </a:cubicBezTo>
                <a:cubicBezTo>
                  <a:pt x="938240" y="616842"/>
                  <a:pt x="900776" y="612754"/>
                  <a:pt x="864647" y="602901"/>
                </a:cubicBezTo>
                <a:cubicBezTo>
                  <a:pt x="826824" y="592586"/>
                  <a:pt x="791400" y="574825"/>
                  <a:pt x="754115" y="562708"/>
                </a:cubicBezTo>
                <a:cubicBezTo>
                  <a:pt x="657391" y="531273"/>
                  <a:pt x="549924" y="524599"/>
                  <a:pt x="462713" y="472273"/>
                </a:cubicBezTo>
                <a:cubicBezTo>
                  <a:pt x="445966" y="462225"/>
                  <a:pt x="429033" y="452479"/>
                  <a:pt x="412471" y="442128"/>
                </a:cubicBezTo>
                <a:cubicBezTo>
                  <a:pt x="349486" y="402762"/>
                  <a:pt x="250966" y="320814"/>
                  <a:pt x="221553" y="291402"/>
                </a:cubicBezTo>
                <a:cubicBezTo>
                  <a:pt x="204806" y="274655"/>
                  <a:pt x="189013" y="256896"/>
                  <a:pt x="171311" y="241161"/>
                </a:cubicBezTo>
                <a:cubicBezTo>
                  <a:pt x="158794" y="230035"/>
                  <a:pt x="143509" y="222282"/>
                  <a:pt x="131117" y="211016"/>
                </a:cubicBezTo>
                <a:cubicBezTo>
                  <a:pt x="68416" y="154015"/>
                  <a:pt x="66743" y="148133"/>
                  <a:pt x="20586" y="90435"/>
                </a:cubicBezTo>
                <a:cubicBezTo>
                  <a:pt x="12620" y="66540"/>
                  <a:pt x="4695" y="45336"/>
                  <a:pt x="489" y="20097"/>
                </a:cubicBezTo>
                <a:cubicBezTo>
                  <a:pt x="-612" y="13489"/>
                  <a:pt x="489" y="6699"/>
                  <a:pt x="489" y="0"/>
                </a:cubicBezTo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232156" y="5741678"/>
            <a:ext cx="1831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a typeface="Segoe UI Light" charset="0"/>
                <a:cs typeface="Segoe UI Light" charset="0"/>
              </a:rPr>
              <a:t>Active Learning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962" y="2328123"/>
            <a:ext cx="695688" cy="669186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6974900" y="2351041"/>
            <a:ext cx="700878" cy="700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28" name="Oval 27"/>
          <p:cNvSpPr/>
          <p:nvPr/>
        </p:nvSpPr>
        <p:spPr>
          <a:xfrm>
            <a:off x="8148973" y="1680606"/>
            <a:ext cx="700878" cy="700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29" name="Oval 28"/>
          <p:cNvSpPr/>
          <p:nvPr/>
        </p:nvSpPr>
        <p:spPr>
          <a:xfrm>
            <a:off x="9251077" y="2474598"/>
            <a:ext cx="700878" cy="700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30" name="Oval 29"/>
          <p:cNvSpPr/>
          <p:nvPr/>
        </p:nvSpPr>
        <p:spPr>
          <a:xfrm>
            <a:off x="9310762" y="3423479"/>
            <a:ext cx="700878" cy="700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31" name="Oval 30"/>
          <p:cNvSpPr/>
          <p:nvPr/>
        </p:nvSpPr>
        <p:spPr>
          <a:xfrm>
            <a:off x="8229600" y="4038600"/>
            <a:ext cx="700878" cy="700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32" name="Oval 31"/>
          <p:cNvSpPr/>
          <p:nvPr/>
        </p:nvSpPr>
        <p:spPr>
          <a:xfrm>
            <a:off x="6967481" y="3341960"/>
            <a:ext cx="700878" cy="700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44686" y="5280013"/>
            <a:ext cx="454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rial Rounded MT Bold" charset="0"/>
                <a:cs typeface="Arial Rounded MT Bold" charset="0"/>
              </a:rPr>
              <a:t>Fully Automated Transfer Learning </a:t>
            </a:r>
            <a:r>
              <a:rPr lang="en-US" dirty="0" smtClean="0">
                <a:ea typeface="Arial Rounded MT Bold" charset="0"/>
                <a:cs typeface="Arial Rounded MT Bold" charset="0"/>
              </a:rPr>
              <a:t>(this work)</a:t>
            </a:r>
          </a:p>
          <a:p>
            <a:r>
              <a:rPr lang="en-US" dirty="0" smtClean="0">
                <a:ea typeface="Arial Rounded MT Bold" charset="0"/>
                <a:cs typeface="Arial Rounded MT Bold" charset="0"/>
              </a:rPr>
              <a:t>Semi-Automated Active Learning</a:t>
            </a:r>
            <a:endParaRPr lang="en-US" dirty="0">
              <a:ea typeface="Arial Rounded MT Bold" charset="0"/>
              <a:cs typeface="Arial Rounded MT Bold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163" y="2693593"/>
            <a:ext cx="738557" cy="10612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18FDB9C6-CAB4-427B-A0EA-5144824F9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40" y="3503563"/>
            <a:ext cx="703829" cy="5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3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7" grpId="0" animBg="1"/>
      <p:bldP spid="28" grpId="0" animBg="1"/>
      <p:bldP spid="29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D83D87D-AF09-49CE-A8DF-18B8C51E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C86D0B5-A362-4554-89BA-574AB6BA55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905071">
            <a:off x="3528554" y="5035000"/>
            <a:ext cx="1096556" cy="109655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F120239B-1372-44BC-BC57-760D6E836F07}"/>
              </a:ext>
            </a:extLst>
          </p:cNvPr>
          <p:cNvSpPr/>
          <p:nvPr/>
        </p:nvSpPr>
        <p:spPr>
          <a:xfrm rot="893870">
            <a:off x="3527529" y="1737000"/>
            <a:ext cx="2500193" cy="2754554"/>
          </a:xfrm>
          <a:prstGeom prst="ellipse">
            <a:avLst/>
          </a:prstGeom>
          <a:noFill/>
          <a:ln w="28575">
            <a:solidFill>
              <a:srgbClr val="17375E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B5922B1-E130-4379-B035-CB95AA322423}"/>
              </a:ext>
            </a:extLst>
          </p:cNvPr>
          <p:cNvSpPr/>
          <p:nvPr/>
        </p:nvSpPr>
        <p:spPr>
          <a:xfrm>
            <a:off x="2875664" y="3543880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EE6419"/>
                </a:solidFill>
                <a:latin typeface="Courier" charset="0"/>
                <a:ea typeface="Courier" charset="0"/>
                <a:cs typeface="Courier" charset="0"/>
              </a:rPr>
              <a:t>Humidity</a:t>
            </a:r>
            <a:endParaRPr lang="zh-CN" altLang="en-US" sz="1400" dirty="0">
              <a:solidFill>
                <a:srgbClr val="EE6419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7134FA7-F115-4287-A806-47C8F99F2F87}"/>
              </a:ext>
            </a:extLst>
          </p:cNvPr>
          <p:cNvSpPr/>
          <p:nvPr/>
        </p:nvSpPr>
        <p:spPr>
          <a:xfrm>
            <a:off x="5835730" y="4245551"/>
            <a:ext cx="625173" cy="6251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2C724C67-1838-4B6E-975E-5F7FB2DDA9D5}"/>
              </a:ext>
            </a:extLst>
          </p:cNvPr>
          <p:cNvSpPr/>
          <p:nvPr/>
        </p:nvSpPr>
        <p:spPr>
          <a:xfrm>
            <a:off x="6781440" y="4378006"/>
            <a:ext cx="625173" cy="6251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540B5EB-3F86-4E37-ABB8-F2DD958A5251}"/>
              </a:ext>
            </a:extLst>
          </p:cNvPr>
          <p:cNvSpPr/>
          <p:nvPr/>
        </p:nvSpPr>
        <p:spPr>
          <a:xfrm>
            <a:off x="7441750" y="3543880"/>
            <a:ext cx="625173" cy="6251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4AF27CCD-F22D-41F9-8C5A-C853B307A7E1}"/>
              </a:ext>
            </a:extLst>
          </p:cNvPr>
          <p:cNvSpPr/>
          <p:nvPr/>
        </p:nvSpPr>
        <p:spPr>
          <a:xfrm>
            <a:off x="7338353" y="2492791"/>
            <a:ext cx="625173" cy="6251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71CCB369-A7CE-46AD-8D89-B6604DF07DC0}"/>
              </a:ext>
            </a:extLst>
          </p:cNvPr>
          <p:cNvSpPr/>
          <p:nvPr/>
        </p:nvSpPr>
        <p:spPr>
          <a:xfrm>
            <a:off x="6205178" y="1898288"/>
            <a:ext cx="625173" cy="6251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3EC0F5EC-A70F-4CDE-AA03-D2499C5B3C01}"/>
              </a:ext>
            </a:extLst>
          </p:cNvPr>
          <p:cNvSpPr/>
          <p:nvPr/>
        </p:nvSpPr>
        <p:spPr>
          <a:xfrm>
            <a:off x="5195761" y="2227616"/>
            <a:ext cx="625173" cy="6251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248F473-5820-4250-A4BA-F6DA0E006597}"/>
              </a:ext>
            </a:extLst>
          </p:cNvPr>
          <p:cNvSpPr/>
          <p:nvPr/>
        </p:nvSpPr>
        <p:spPr>
          <a:xfrm>
            <a:off x="4960684" y="3315400"/>
            <a:ext cx="625173" cy="6251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FB4858B-4F91-4FB2-9CCE-91453E77C73F}"/>
              </a:ext>
            </a:extLst>
          </p:cNvPr>
          <p:cNvSpPr/>
          <p:nvPr/>
        </p:nvSpPr>
        <p:spPr>
          <a:xfrm>
            <a:off x="5435268" y="1588883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  <a:latin typeface="Courier" charset="0"/>
                <a:ea typeface="Courier" charset="0"/>
                <a:cs typeface="Courier" charset="0"/>
              </a:rPr>
              <a:t>Zone2 TMP RMI204</a:t>
            </a:r>
            <a:endParaRPr lang="en-US" sz="1400" dirty="0">
              <a:solidFill>
                <a:srgbClr val="17375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67DC902-B21B-4D53-802A-74295D99832C}"/>
              </a:ext>
            </a:extLst>
          </p:cNvPr>
          <p:cNvSpPr/>
          <p:nvPr/>
        </p:nvSpPr>
        <p:spPr>
          <a:xfrm>
            <a:off x="8066923" y="3563365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  <a:latin typeface="Courier" charset="0"/>
                <a:ea typeface="Courier" charset="0"/>
                <a:cs typeface="Courier" charset="0"/>
              </a:rPr>
              <a:t>Zone2 TMP RMI228</a:t>
            </a:r>
            <a:endParaRPr lang="en-US" sz="1400" dirty="0">
              <a:solidFill>
                <a:srgbClr val="17375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31D75CC-B7FF-4BC9-BC7A-C9B23E9D3D3D}"/>
              </a:ext>
            </a:extLst>
          </p:cNvPr>
          <p:cNvSpPr/>
          <p:nvPr/>
        </p:nvSpPr>
        <p:spPr>
          <a:xfrm>
            <a:off x="7461712" y="2160629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  <a:latin typeface="Courier" charset="0"/>
                <a:ea typeface="Courier" charset="0"/>
                <a:cs typeface="Courier" charset="0"/>
              </a:rPr>
              <a:t>Zone3 TMP RMI120</a:t>
            </a:r>
            <a:endParaRPr lang="en-US" sz="1400" dirty="0">
              <a:solidFill>
                <a:srgbClr val="17375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066BA69-95E6-443D-B89F-FB14095BD7E3}"/>
              </a:ext>
            </a:extLst>
          </p:cNvPr>
          <p:cNvSpPr/>
          <p:nvPr/>
        </p:nvSpPr>
        <p:spPr>
          <a:xfrm>
            <a:off x="3770866" y="3962445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  <a:latin typeface="Courier" charset="0"/>
                <a:ea typeface="Courier" charset="0"/>
                <a:cs typeface="Courier" charset="0"/>
              </a:rPr>
              <a:t>Zone4 HUM RMI 2014</a:t>
            </a:r>
            <a:endParaRPr lang="en-US" sz="1400" dirty="0">
              <a:solidFill>
                <a:srgbClr val="17375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6AA2B3D-733E-4CDA-8F93-381CC1CAC54A}"/>
              </a:ext>
            </a:extLst>
          </p:cNvPr>
          <p:cNvSpPr/>
          <p:nvPr/>
        </p:nvSpPr>
        <p:spPr>
          <a:xfrm>
            <a:off x="3675994" y="2897425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  <a:latin typeface="Courier" charset="0"/>
                <a:ea typeface="Courier" charset="0"/>
                <a:cs typeface="Courier" charset="0"/>
              </a:rPr>
              <a:t>Zone4 TMP RMI530</a:t>
            </a:r>
            <a:endParaRPr lang="en-US" sz="1400" dirty="0">
              <a:solidFill>
                <a:srgbClr val="17375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AD3D3D2-AA16-43A0-97D3-98C7796B7A47}"/>
              </a:ext>
            </a:extLst>
          </p:cNvPr>
          <p:cNvSpPr/>
          <p:nvPr/>
        </p:nvSpPr>
        <p:spPr>
          <a:xfrm>
            <a:off x="5367898" y="4878535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  <a:latin typeface="Courier" charset="0"/>
                <a:ea typeface="Courier" charset="0"/>
                <a:cs typeface="Courier" charset="0"/>
              </a:rPr>
              <a:t>RMC104 HUMID</a:t>
            </a:r>
            <a:endParaRPr lang="en-US" sz="1400" dirty="0">
              <a:solidFill>
                <a:srgbClr val="17375E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8BA5A7D-3F06-4C7B-BAD3-868A41C4C421}"/>
              </a:ext>
            </a:extLst>
          </p:cNvPr>
          <p:cNvSpPr/>
          <p:nvPr/>
        </p:nvSpPr>
        <p:spPr>
          <a:xfrm>
            <a:off x="7406613" y="4404248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  <a:latin typeface="Courier" charset="0"/>
                <a:ea typeface="Courier" charset="0"/>
                <a:cs typeface="Courier" charset="0"/>
              </a:rPr>
              <a:t>RMI328 HUM</a:t>
            </a:r>
            <a:endParaRPr lang="en-US" sz="1400" dirty="0">
              <a:solidFill>
                <a:srgbClr val="17375E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042CC6B-410F-44B6-B541-3F81493FD6B8}"/>
              </a:ext>
            </a:extLst>
          </p:cNvPr>
          <p:cNvSpPr/>
          <p:nvPr/>
        </p:nvSpPr>
        <p:spPr>
          <a:xfrm>
            <a:off x="4696426" y="1941921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Temperature</a:t>
            </a:r>
            <a:endParaRPr lang="zh-CN" altLang="en-U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9956E47-0EC9-4DBB-9BD5-F244C3E99E65}"/>
              </a:ext>
            </a:extLst>
          </p:cNvPr>
          <p:cNvSpPr/>
          <p:nvPr/>
        </p:nvSpPr>
        <p:spPr>
          <a:xfrm>
            <a:off x="3417898" y="2606658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Temperature</a:t>
            </a:r>
            <a:endParaRPr lang="zh-CN" altLang="en-U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F9D1F4F-A542-497B-9378-89776894BB52}"/>
              </a:ext>
            </a:extLst>
          </p:cNvPr>
          <p:cNvSpPr/>
          <p:nvPr/>
        </p:nvSpPr>
        <p:spPr>
          <a:xfrm>
            <a:off x="4939950" y="3313873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EE6419"/>
                </a:solidFill>
                <a:latin typeface="Courier" charset="0"/>
                <a:ea typeface="Courier" charset="0"/>
                <a:cs typeface="Courier" charset="0"/>
              </a:rPr>
              <a:t>Humidity</a:t>
            </a:r>
            <a:endParaRPr lang="zh-CN" altLang="en-US" sz="1400" dirty="0">
              <a:solidFill>
                <a:srgbClr val="EE6419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EA57581-6463-4D5F-AA24-5B9162BC6795}"/>
              </a:ext>
            </a:extLst>
          </p:cNvPr>
          <p:cNvSpPr/>
          <p:nvPr/>
        </p:nvSpPr>
        <p:spPr>
          <a:xfrm>
            <a:off x="7441588" y="4782196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EE6419"/>
                </a:solidFill>
                <a:latin typeface="Courier" charset="0"/>
                <a:ea typeface="Courier" charset="0"/>
                <a:cs typeface="Courier" charset="0"/>
              </a:rPr>
              <a:t>Humidity</a:t>
            </a:r>
            <a:endParaRPr lang="zh-CN" altLang="en-US" sz="1400" dirty="0">
              <a:solidFill>
                <a:srgbClr val="EE6419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62345444-D435-43E5-B41A-4127B526D1BB}"/>
              </a:ext>
            </a:extLst>
          </p:cNvPr>
          <p:cNvSpPr/>
          <p:nvPr/>
        </p:nvSpPr>
        <p:spPr>
          <a:xfrm>
            <a:off x="5645114" y="4368151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EE6419"/>
                </a:solidFill>
                <a:latin typeface="Courier" charset="0"/>
                <a:ea typeface="Courier" charset="0"/>
                <a:cs typeface="Courier" charset="0"/>
              </a:rPr>
              <a:t>Humidity</a:t>
            </a:r>
            <a:endParaRPr lang="zh-CN" altLang="en-US" sz="1400" dirty="0">
              <a:solidFill>
                <a:srgbClr val="EE6419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F10B6BA5-C5A3-4485-B9D4-E36D3D1457F4}"/>
              </a:ext>
            </a:extLst>
          </p:cNvPr>
          <p:cNvSpPr/>
          <p:nvPr/>
        </p:nvSpPr>
        <p:spPr>
          <a:xfrm rot="20941163">
            <a:off x="5797572" y="4223808"/>
            <a:ext cx="1740655" cy="1183199"/>
          </a:xfrm>
          <a:prstGeom prst="ellipse">
            <a:avLst/>
          </a:prstGeom>
          <a:noFill/>
          <a:ln w="28575">
            <a:solidFill>
              <a:srgbClr val="EE6419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E15703B6-9ADB-4AAB-B3C8-96334D2671B3}"/>
              </a:ext>
            </a:extLst>
          </p:cNvPr>
          <p:cNvSpPr/>
          <p:nvPr/>
        </p:nvSpPr>
        <p:spPr>
          <a:xfrm>
            <a:off x="2960698" y="1882968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Temperature</a:t>
            </a:r>
            <a:endParaRPr lang="zh-CN" altLang="en-U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1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46424946-B294-4A6D-8807-E705574F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3472" y="2730160"/>
            <a:ext cx="625173" cy="625173"/>
          </a:xfrm>
          <a:prstGeom prst="rect">
            <a:avLst/>
          </a:prstGeom>
          <a:noFill/>
        </p:spPr>
      </p:pic>
      <p:pic>
        <p:nvPicPr>
          <p:cNvPr id="32" name="Picture 26" descr="https://cdn2.iconfinder.com/data/icons/lil-buildings/125/Building-20-512.png">
            <a:extLst>
              <a:ext uri="{FF2B5EF4-FFF2-40B4-BE49-F238E27FC236}">
                <a16:creationId xmlns="" xmlns:a16="http://schemas.microsoft.com/office/drawing/2014/main" id="{86F46C7D-A0C5-4DCD-BB60-1DD3393A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8702" y="2882092"/>
            <a:ext cx="916133" cy="963163"/>
          </a:xfrm>
          <a:prstGeom prst="rect">
            <a:avLst/>
          </a:prstGeom>
          <a:noFill/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572CD1E6-B20C-4BCC-84C8-27CB152A7B8C}"/>
              </a:ext>
            </a:extLst>
          </p:cNvPr>
          <p:cNvSpPr/>
          <p:nvPr/>
        </p:nvSpPr>
        <p:spPr>
          <a:xfrm rot="665780">
            <a:off x="3928826" y="1926791"/>
            <a:ext cx="2116730" cy="959420"/>
          </a:xfrm>
          <a:prstGeom prst="ellipse">
            <a:avLst/>
          </a:prstGeom>
          <a:noFill/>
          <a:ln w="28575">
            <a:solidFill>
              <a:srgbClr val="17375E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6A2496A5-E0F1-497B-8C8F-497AC3A0F835}"/>
              </a:ext>
            </a:extLst>
          </p:cNvPr>
          <p:cNvSpPr/>
          <p:nvPr/>
        </p:nvSpPr>
        <p:spPr>
          <a:xfrm rot="10800000">
            <a:off x="3648797" y="3391432"/>
            <a:ext cx="2116730" cy="959420"/>
          </a:xfrm>
          <a:prstGeom prst="ellipse">
            <a:avLst/>
          </a:prstGeom>
          <a:noFill/>
          <a:ln w="28575">
            <a:solidFill>
              <a:srgbClr val="17375E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16525729">
            <a:off x="3836494" y="4044128"/>
            <a:ext cx="1538007" cy="363561"/>
          </a:xfrm>
          <a:custGeom>
            <a:avLst/>
            <a:gdLst>
              <a:gd name="connsiteX0" fmla="*/ 1156049 w 1156049"/>
              <a:gd name="connsiteY0" fmla="*/ 643095 h 643095"/>
              <a:gd name="connsiteX1" fmla="*/ 975179 w 1156049"/>
              <a:gd name="connsiteY1" fmla="*/ 622998 h 643095"/>
              <a:gd name="connsiteX2" fmla="*/ 864647 w 1156049"/>
              <a:gd name="connsiteY2" fmla="*/ 602901 h 643095"/>
              <a:gd name="connsiteX3" fmla="*/ 754115 w 1156049"/>
              <a:gd name="connsiteY3" fmla="*/ 562708 h 643095"/>
              <a:gd name="connsiteX4" fmla="*/ 462713 w 1156049"/>
              <a:gd name="connsiteY4" fmla="*/ 472273 h 643095"/>
              <a:gd name="connsiteX5" fmla="*/ 412471 w 1156049"/>
              <a:gd name="connsiteY5" fmla="*/ 442128 h 643095"/>
              <a:gd name="connsiteX6" fmla="*/ 221553 w 1156049"/>
              <a:gd name="connsiteY6" fmla="*/ 291402 h 643095"/>
              <a:gd name="connsiteX7" fmla="*/ 171311 w 1156049"/>
              <a:gd name="connsiteY7" fmla="*/ 241161 h 643095"/>
              <a:gd name="connsiteX8" fmla="*/ 131117 w 1156049"/>
              <a:gd name="connsiteY8" fmla="*/ 211016 h 643095"/>
              <a:gd name="connsiteX9" fmla="*/ 20586 w 1156049"/>
              <a:gd name="connsiteY9" fmla="*/ 90435 h 643095"/>
              <a:gd name="connsiteX10" fmla="*/ 489 w 1156049"/>
              <a:gd name="connsiteY10" fmla="*/ 20097 h 643095"/>
              <a:gd name="connsiteX11" fmla="*/ 489 w 1156049"/>
              <a:gd name="connsiteY11" fmla="*/ 0 h 64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6049" h="643095">
                <a:moveTo>
                  <a:pt x="1156049" y="643095"/>
                </a:moveTo>
                <a:cubicBezTo>
                  <a:pt x="1074455" y="635677"/>
                  <a:pt x="1048516" y="635221"/>
                  <a:pt x="975179" y="622998"/>
                </a:cubicBezTo>
                <a:cubicBezTo>
                  <a:pt x="938240" y="616842"/>
                  <a:pt x="900776" y="612754"/>
                  <a:pt x="864647" y="602901"/>
                </a:cubicBezTo>
                <a:cubicBezTo>
                  <a:pt x="826824" y="592586"/>
                  <a:pt x="791400" y="574825"/>
                  <a:pt x="754115" y="562708"/>
                </a:cubicBezTo>
                <a:cubicBezTo>
                  <a:pt x="657391" y="531273"/>
                  <a:pt x="549924" y="524599"/>
                  <a:pt x="462713" y="472273"/>
                </a:cubicBezTo>
                <a:cubicBezTo>
                  <a:pt x="445966" y="462225"/>
                  <a:pt x="429033" y="452479"/>
                  <a:pt x="412471" y="442128"/>
                </a:cubicBezTo>
                <a:cubicBezTo>
                  <a:pt x="349486" y="402762"/>
                  <a:pt x="250966" y="320814"/>
                  <a:pt x="221553" y="291402"/>
                </a:cubicBezTo>
                <a:cubicBezTo>
                  <a:pt x="204806" y="274655"/>
                  <a:pt x="189013" y="256896"/>
                  <a:pt x="171311" y="241161"/>
                </a:cubicBezTo>
                <a:cubicBezTo>
                  <a:pt x="158794" y="230035"/>
                  <a:pt x="143509" y="222282"/>
                  <a:pt x="131117" y="211016"/>
                </a:cubicBezTo>
                <a:cubicBezTo>
                  <a:pt x="68416" y="154015"/>
                  <a:pt x="66743" y="148133"/>
                  <a:pt x="20586" y="90435"/>
                </a:cubicBezTo>
                <a:cubicBezTo>
                  <a:pt x="12620" y="66540"/>
                  <a:pt x="4695" y="45336"/>
                  <a:pt x="489" y="20097"/>
                </a:cubicBezTo>
                <a:cubicBezTo>
                  <a:pt x="-612" y="13489"/>
                  <a:pt x="489" y="6699"/>
                  <a:pt x="489" y="0"/>
                </a:cubicBezTo>
              </a:path>
            </a:pathLst>
          </a:custGeom>
          <a:noFill/>
          <a:ln w="25400">
            <a:solidFill>
              <a:srgbClr val="EE6419"/>
            </a:solidFill>
            <a:prstDash val="dash"/>
            <a:headEnd type="none" w="med" len="med"/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Clustering-based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29211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-0.16719 0.0178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88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-0.16888 0.0115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5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17579 -0.0386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-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-0.15547 -0.0152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3" y="-76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0901 0.0349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1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9467 0.0289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143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-0.2099 0.0027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95" y="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2847E-16 -7.40741E-7 L -0.26094 0.0787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8" y="395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04974 0.0745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372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-0.08021 0.0094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0" y="46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1471 0.05602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28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01472 0.0560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1" grpId="2"/>
      <p:bldP spid="22" grpId="0"/>
      <p:bldP spid="22" grpId="1"/>
      <p:bldP spid="23" grpId="0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 animBg="1"/>
      <p:bldP spid="30" grpId="0"/>
      <p:bldP spid="30" grpId="1"/>
      <p:bldP spid="33" grpId="0" animBg="1"/>
      <p:bldP spid="34" grpId="0" animBg="1"/>
      <p:bldP spid="35" grpId="0" animBg="1"/>
      <p:bldP spid="3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b="24133"/>
          <a:stretch/>
        </p:blipFill>
        <p:spPr>
          <a:xfrm>
            <a:off x="2925102" y="1984355"/>
            <a:ext cx="6379651" cy="4039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Active Learning for Type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  <a:stCxn id="41" idx="2"/>
          </p:cNvCxnSpPr>
          <p:nvPr/>
        </p:nvCxnSpPr>
        <p:spPr>
          <a:xfrm flipH="1">
            <a:off x="5162144" y="2862623"/>
            <a:ext cx="1272758" cy="4572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002787" y="2770771"/>
            <a:ext cx="192848" cy="192848"/>
          </a:xfrm>
          <a:prstGeom prst="ellipse">
            <a:avLst/>
          </a:prstGeom>
          <a:solidFill>
            <a:srgbClr val="EE64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15A2B47-E194-494B-BED3-BABBD666BC3D}"/>
              </a:ext>
            </a:extLst>
          </p:cNvPr>
          <p:cNvSpPr txBox="1"/>
          <p:nvPr/>
        </p:nvSpPr>
        <p:spPr>
          <a:xfrm>
            <a:off x="5550777" y="6097390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a typeface="Segoe UI Light" charset="0"/>
                <a:cs typeface="Segoe UI Light" charset="0"/>
              </a:rPr>
              <a:t>Rice Hall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5213172-03B8-45ED-BAE9-3893140CB3D7}"/>
              </a:ext>
            </a:extLst>
          </p:cNvPr>
          <p:cNvSpPr txBox="1"/>
          <p:nvPr/>
        </p:nvSpPr>
        <p:spPr>
          <a:xfrm rot="16200000">
            <a:off x="1757352" y="3494549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Classification Accuracy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E935B4B-8A05-407C-A611-D57A493845E7}"/>
              </a:ext>
            </a:extLst>
          </p:cNvPr>
          <p:cNvSpPr txBox="1"/>
          <p:nvPr/>
        </p:nvSpPr>
        <p:spPr>
          <a:xfrm>
            <a:off x="8822437" y="2407007"/>
            <a:ext cx="1783335" cy="978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EE6419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r>
              <a:rPr lang="en-US" sz="2400" b="0" dirty="0"/>
              <a:t>More than </a:t>
            </a:r>
          </a:p>
          <a:p>
            <a:r>
              <a:rPr lang="en-US" sz="2400" b="0" dirty="0"/>
              <a:t>50% fewer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7987B6FC-2149-4C67-80AD-A63D4FEA65A8}"/>
              </a:ext>
            </a:extLst>
          </p:cNvPr>
          <p:cNvCxnSpPr/>
          <p:nvPr/>
        </p:nvCxnSpPr>
        <p:spPr>
          <a:xfrm flipV="1">
            <a:off x="3731737" y="2871355"/>
            <a:ext cx="4648201" cy="1"/>
          </a:xfrm>
          <a:prstGeom prst="line">
            <a:avLst/>
          </a:prstGeom>
          <a:ln w="38100">
            <a:solidFill>
              <a:srgbClr val="EE6419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CA199AD0-9DDB-4951-B49E-D535072EBC0E}"/>
              </a:ext>
            </a:extLst>
          </p:cNvPr>
          <p:cNvSpPr/>
          <p:nvPr/>
        </p:nvSpPr>
        <p:spPr>
          <a:xfrm>
            <a:off x="6434902" y="2766199"/>
            <a:ext cx="192848" cy="192848"/>
          </a:xfrm>
          <a:prstGeom prst="ellipse">
            <a:avLst/>
          </a:prstGeom>
          <a:solidFill>
            <a:srgbClr val="EE64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A8B085DF-4AC8-40CA-9B5B-27A5AA452A5B}"/>
              </a:ext>
            </a:extLst>
          </p:cNvPr>
          <p:cNvCxnSpPr>
            <a:cxnSpLocks/>
          </p:cNvCxnSpPr>
          <p:nvPr/>
        </p:nvCxnSpPr>
        <p:spPr>
          <a:xfrm>
            <a:off x="5097242" y="2189988"/>
            <a:ext cx="0" cy="3012948"/>
          </a:xfrm>
          <a:prstGeom prst="line">
            <a:avLst/>
          </a:prstGeom>
          <a:ln w="38100">
            <a:solidFill>
              <a:srgbClr val="EE6419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5B93881-9735-4844-9AD1-356FE49E0946}"/>
              </a:ext>
            </a:extLst>
          </p:cNvPr>
          <p:cNvCxnSpPr>
            <a:cxnSpLocks/>
          </p:cNvCxnSpPr>
          <p:nvPr/>
        </p:nvCxnSpPr>
        <p:spPr>
          <a:xfrm>
            <a:off x="6529802" y="2201241"/>
            <a:ext cx="0" cy="3012948"/>
          </a:xfrm>
          <a:prstGeom prst="line">
            <a:avLst/>
          </a:prstGeom>
          <a:ln w="38100">
            <a:solidFill>
              <a:srgbClr val="EE6419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1133" y="6027373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4509" y="4594429"/>
            <a:ext cx="7557025" cy="17883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006" y="933163"/>
            <a:ext cx="6512029" cy="24850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665" y="4213602"/>
            <a:ext cx="841256" cy="803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723" y="3849779"/>
            <a:ext cx="822498" cy="822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4023" y="4233167"/>
            <a:ext cx="806832" cy="797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657" y="4069165"/>
            <a:ext cx="822498" cy="8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0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349365"/>
            <a:ext cx="7557025" cy="1788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9" y="1441674"/>
            <a:ext cx="7386957" cy="37221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29260" y="128969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4146" y="152008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979" y="91845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01044" y="701873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8C06A2-F55C-4E76-870C-D749B0A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8" y="627254"/>
            <a:ext cx="7386957" cy="37221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58090" y="2842249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399235" y="2804526"/>
            <a:ext cx="7557025" cy="10753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7375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F42254-C883-4B15-AE8E-D8325CB57C15}"/>
              </a:ext>
            </a:extLst>
          </p:cNvPr>
          <p:cNvGrpSpPr/>
          <p:nvPr/>
        </p:nvGrpSpPr>
        <p:grpSpPr>
          <a:xfrm>
            <a:off x="3562792" y="2926224"/>
            <a:ext cx="3864950" cy="838840"/>
            <a:chOff x="7175735" y="3192141"/>
            <a:chExt cx="3864950" cy="838840"/>
          </a:xfrm>
        </p:grpSpPr>
        <p:sp>
          <p:nvSpPr>
            <p:cNvPr id="24" name="Rounded Rectangle 45">
              <a:extLst>
                <a:ext uri="{FF2B5EF4-FFF2-40B4-BE49-F238E27FC236}">
                  <a16:creationId xmlns="" xmlns:a16="http://schemas.microsoft.com/office/drawing/2014/main" id="{284399E6-C983-4D4D-AD4D-F87C70C3E5C1}"/>
                </a:ext>
              </a:extLst>
            </p:cNvPr>
            <p:cNvSpPr/>
            <p:nvPr/>
          </p:nvSpPr>
          <p:spPr>
            <a:xfrm>
              <a:off x="8112081" y="3268519"/>
              <a:ext cx="1257647" cy="663964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Type Inference</a:t>
              </a:r>
            </a:p>
          </p:txBody>
        </p:sp>
        <p:sp>
          <p:nvSpPr>
            <p:cNvPr id="25" name="Rounded Rectangle 45">
              <a:extLst>
                <a:ext uri="{FF2B5EF4-FFF2-40B4-BE49-F238E27FC236}">
                  <a16:creationId xmlns="" xmlns:a16="http://schemas.microsoft.com/office/drawing/2014/main" id="{E9206D38-8090-4047-95D8-FB9AEE630C08}"/>
                </a:ext>
              </a:extLst>
            </p:cNvPr>
            <p:cNvSpPr/>
            <p:nvPr/>
          </p:nvSpPr>
          <p:spPr>
            <a:xfrm>
              <a:off x="9541182" y="3268519"/>
              <a:ext cx="1339009" cy="667512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Relation Inference</a:t>
              </a:r>
            </a:p>
          </p:txBody>
        </p:sp>
        <p:sp>
          <p:nvSpPr>
            <p:cNvPr id="27" name="Rounded Rectangle 45">
              <a:extLst>
                <a:ext uri="{FF2B5EF4-FFF2-40B4-BE49-F238E27FC236}">
                  <a16:creationId xmlns="" xmlns:a16="http://schemas.microsoft.com/office/drawing/2014/main" id="{B59ADB9A-6A28-4594-8E57-415C2C054CDC}"/>
                </a:ext>
              </a:extLst>
            </p:cNvPr>
            <p:cNvSpPr/>
            <p:nvPr/>
          </p:nvSpPr>
          <p:spPr>
            <a:xfrm>
              <a:off x="7175735" y="3192141"/>
              <a:ext cx="3864950" cy="82571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04EAF9F-CD63-4061-B691-958A89E13A1F}"/>
                </a:ext>
              </a:extLst>
            </p:cNvPr>
            <p:cNvSpPr txBox="1"/>
            <p:nvPr/>
          </p:nvSpPr>
          <p:spPr>
            <a:xfrm>
              <a:off x="7175735" y="3192142"/>
              <a:ext cx="936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Context</a:t>
              </a:r>
            </a:p>
          </p:txBody>
        </p:sp>
        <p:pic>
          <p:nvPicPr>
            <p:cNvPr id="33" name="Picture 4" descr="Image result for context icon">
              <a:extLst>
                <a:ext uri="{FF2B5EF4-FFF2-40B4-BE49-F238E27FC236}">
                  <a16:creationId xmlns="" xmlns:a16="http://schemas.microsoft.com/office/drawing/2014/main" id="{163B8574-640B-4AC2-BDB1-EED32759B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343" y="3429000"/>
              <a:ext cx="586359" cy="60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2690D1-EE7E-4FAA-8CED-ACD985E92FDB}"/>
              </a:ext>
            </a:extLst>
          </p:cNvPr>
          <p:cNvSpPr txBox="1"/>
          <p:nvPr/>
        </p:nvSpPr>
        <p:spPr>
          <a:xfrm>
            <a:off x="2434928" y="3049804"/>
            <a:ext cx="101629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Metadata</a:t>
            </a:r>
          </a:p>
          <a:p>
            <a:r>
              <a:rPr lang="en-US" sz="1600" dirty="0"/>
              <a:t>Mapping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10460" y="2865021"/>
            <a:ext cx="1998992" cy="927432"/>
            <a:chOff x="9952088" y="2924332"/>
            <a:chExt cx="1998992" cy="927432"/>
          </a:xfrm>
        </p:grpSpPr>
        <p:sp>
          <p:nvSpPr>
            <p:cNvPr id="17" name="Rounded Rectangle 49">
              <a:extLst>
                <a:ext uri="{FF2B5EF4-FFF2-40B4-BE49-F238E27FC236}">
                  <a16:creationId xmlns="" xmlns:a16="http://schemas.microsoft.com/office/drawing/2014/main" id="{7F95F11D-DC88-4C84-A7C1-0954F7AD1C0E}"/>
                </a:ext>
              </a:extLst>
            </p:cNvPr>
            <p:cNvSpPr/>
            <p:nvPr/>
          </p:nvSpPr>
          <p:spPr>
            <a:xfrm>
              <a:off x="9952088" y="2989543"/>
              <a:ext cx="1998992" cy="820669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01F1C47-F2A9-47C7-88DA-893F83AD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0270160" y="3233484"/>
              <a:ext cx="569374" cy="5348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2B142AD-9DF4-4DD9-9F7F-B5913CC3CD41}"/>
                </a:ext>
              </a:extLst>
            </p:cNvPr>
            <p:cNvSpPr txBox="1"/>
            <p:nvPr/>
          </p:nvSpPr>
          <p:spPr>
            <a:xfrm>
              <a:off x="10071038" y="2924632"/>
              <a:ext cx="11387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Schema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D467ADA-FED2-45CE-8428-BBBDDC82E245}"/>
                </a:ext>
              </a:extLst>
            </p:cNvPr>
            <p:cNvGrpSpPr/>
            <p:nvPr/>
          </p:nvGrpSpPr>
          <p:grpSpPr>
            <a:xfrm>
              <a:off x="11064561" y="2924332"/>
              <a:ext cx="838117" cy="927432"/>
              <a:chOff x="7545545" y="5050779"/>
              <a:chExt cx="838117" cy="912138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9215D7A-5A35-4279-8186-2FC91024CE26}"/>
                  </a:ext>
                </a:extLst>
              </p:cNvPr>
              <p:cNvSpPr txBox="1"/>
              <p:nvPr/>
            </p:nvSpPr>
            <p:spPr>
              <a:xfrm>
                <a:off x="7559937" y="5050779"/>
                <a:ext cx="77484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Toolkit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66B7FD7-A7B0-4C18-9974-A4A6E3AC3F78}"/>
                  </a:ext>
                </a:extLst>
              </p:cNvPr>
              <p:cNvSpPr txBox="1"/>
              <p:nvPr/>
            </p:nvSpPr>
            <p:spPr>
              <a:xfrm>
                <a:off x="7545545" y="5685918"/>
                <a:ext cx="83811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Consolas" panose="020B0609020204030204" pitchFamily="49" charset="0"/>
                  </a:rPr>
                  <a:t>Plaster</a:t>
                </a:r>
              </a:p>
            </p:txBody>
          </p:sp>
        </p:grpSp>
        <p:pic>
          <p:nvPicPr>
            <p:cNvPr id="32" name="Picture 2" descr="Image result for plaster icon">
              <a:extLst>
                <a:ext uri="{FF2B5EF4-FFF2-40B4-BE49-F238E27FC236}">
                  <a16:creationId xmlns="" xmlns:a16="http://schemas.microsoft.com/office/drawing/2014/main" id="{9A903DF4-3F02-4B49-BECC-12808512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780" y="3249808"/>
              <a:ext cx="502401" cy="379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8209024" y="933842"/>
            <a:ext cx="667512" cy="667512"/>
            <a:chOff x="10445811" y="1046718"/>
            <a:chExt cx="832697" cy="832697"/>
          </a:xfrm>
        </p:grpSpPr>
        <p:sp>
          <p:nvSpPr>
            <p:cNvPr id="34" name="Oval 33"/>
            <p:cNvSpPr/>
            <p:nvPr/>
          </p:nvSpPr>
          <p:spPr>
            <a:xfrm>
              <a:off x="10445811" y="1046718"/>
              <a:ext cx="832697" cy="8326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5789" t="8281" r="14056" b="6474"/>
            <a:stretch/>
          </p:blipFill>
          <p:spPr>
            <a:xfrm>
              <a:off x="10575539" y="1165556"/>
              <a:ext cx="609816" cy="631595"/>
            </a:xfrm>
            <a:prstGeom prst="ellipse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083831" y="1374710"/>
            <a:ext cx="667512" cy="667512"/>
            <a:chOff x="496523" y="1255918"/>
            <a:chExt cx="667512" cy="667512"/>
          </a:xfrm>
        </p:grpSpPr>
        <p:sp>
          <p:nvSpPr>
            <p:cNvPr id="39" name="Oval 38"/>
            <p:cNvSpPr/>
            <p:nvPr/>
          </p:nvSpPr>
          <p:spPr>
            <a:xfrm>
              <a:off x="496523" y="1255918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7592" y="1407004"/>
              <a:ext cx="383287" cy="383287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5979967" y="597533"/>
            <a:ext cx="667512" cy="667512"/>
            <a:chOff x="30179" y="3553956"/>
            <a:chExt cx="667512" cy="667512"/>
          </a:xfrm>
        </p:grpSpPr>
        <p:sp>
          <p:nvSpPr>
            <p:cNvPr id="44" name="Oval 43"/>
            <p:cNvSpPr/>
            <p:nvPr/>
          </p:nvSpPr>
          <p:spPr>
            <a:xfrm>
              <a:off x="30179" y="3553956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 flipH="1">
              <a:off x="151676" y="3667117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473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1" dirty="0">
                <a:latin typeface="Arial Rounded MT Bold" panose="020F0704030504030204" pitchFamily="34" charset="0"/>
              </a:rPr>
              <a:t>Relation </a:t>
            </a:r>
            <a:r>
              <a:rPr lang="en-US" sz="3200" b="1" dirty="0">
                <a:latin typeface="Arial Rounded MT Bold" panose="020F0704030504030204" pitchFamily="34" charset="0"/>
              </a:rPr>
              <a:t>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6" descr="http://www.iconsdb.com/icons/preview/black/temperature-2-xxl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8050" y="2778643"/>
            <a:ext cx="527868" cy="527868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>
            <a:off x="3762296" y="3808448"/>
            <a:ext cx="680344" cy="680344"/>
            <a:chOff x="6737071" y="2710774"/>
            <a:chExt cx="773343" cy="773343"/>
          </a:xfrm>
        </p:grpSpPr>
        <p:pic>
          <p:nvPicPr>
            <p:cNvPr id="17" name="Picture 2" descr="http://www.topsnap.com/wp-content/uploads/2015/09/sun-icon-0926013759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6912409" y="2932623"/>
              <a:ext cx="367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05CB01FC-B7DA-4CC0-8502-79E79AD9C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205" y="2747221"/>
            <a:ext cx="738557" cy="106122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9D881399-CF72-4BE4-B451-D4A17466012A}"/>
              </a:ext>
            </a:extLst>
          </p:cNvPr>
          <p:cNvGrpSpPr/>
          <p:nvPr/>
        </p:nvGrpSpPr>
        <p:grpSpPr>
          <a:xfrm>
            <a:off x="6539633" y="1448041"/>
            <a:ext cx="1752217" cy="898849"/>
            <a:chOff x="1307960" y="2643814"/>
            <a:chExt cx="1881555" cy="979037"/>
          </a:xfrm>
        </p:grpSpPr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D5D98DC3-CA37-40D1-AB8D-4FA0A8001EC1}"/>
                </a:ext>
              </a:extLst>
            </p:cNvPr>
            <p:cNvSpPr/>
            <p:nvPr/>
          </p:nvSpPr>
          <p:spPr>
            <a:xfrm>
              <a:off x="1310589" y="2694372"/>
              <a:ext cx="1878926" cy="928479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93844434-460D-4140-8435-94DC10745E0C}"/>
                </a:ext>
              </a:extLst>
            </p:cNvPr>
            <p:cNvSpPr txBox="1"/>
            <p:nvPr/>
          </p:nvSpPr>
          <p:spPr>
            <a:xfrm>
              <a:off x="1307960" y="2643814"/>
              <a:ext cx="896079" cy="56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7375E"/>
                  </a:solidFill>
                </a:rPr>
                <a:t>AHU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61D2F22F-E257-44A2-AE67-1587082DD524}"/>
              </a:ext>
            </a:extLst>
          </p:cNvPr>
          <p:cNvGrpSpPr/>
          <p:nvPr/>
        </p:nvGrpSpPr>
        <p:grpSpPr>
          <a:xfrm>
            <a:off x="6966704" y="2834386"/>
            <a:ext cx="1319583" cy="628522"/>
            <a:chOff x="2570558" y="4672821"/>
            <a:chExt cx="1319583" cy="628522"/>
          </a:xfrm>
        </p:grpSpPr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5594FDFE-C376-494B-8C24-A58933AFEDC4}"/>
                </a:ext>
              </a:extLst>
            </p:cNvPr>
            <p:cNvSpPr/>
            <p:nvPr/>
          </p:nvSpPr>
          <p:spPr>
            <a:xfrm>
              <a:off x="2594050" y="4715120"/>
              <a:ext cx="1296091" cy="586223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FB983A16-E10E-4CF1-8C96-A48A030DF8B7}"/>
                </a:ext>
              </a:extLst>
            </p:cNvPr>
            <p:cNvSpPr txBox="1"/>
            <p:nvPr/>
          </p:nvSpPr>
          <p:spPr>
            <a:xfrm>
              <a:off x="2570558" y="4672821"/>
              <a:ext cx="685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7375E"/>
                  </a:solidFill>
                </a:rPr>
                <a:t>VAV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B29FC0D-1E9F-441D-96EA-9BCCA9484809}"/>
              </a:ext>
            </a:extLst>
          </p:cNvPr>
          <p:cNvGrpSpPr/>
          <p:nvPr/>
        </p:nvGrpSpPr>
        <p:grpSpPr>
          <a:xfrm>
            <a:off x="6539633" y="3996204"/>
            <a:ext cx="2407403" cy="1425565"/>
            <a:chOff x="6145246" y="3970052"/>
            <a:chExt cx="2407403" cy="1425565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7671AA33-F023-45E9-8998-75DF251D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08229" y="4485960"/>
              <a:ext cx="812633" cy="812633"/>
            </a:xfrm>
            <a:prstGeom prst="rect">
              <a:avLst/>
            </a:prstGeom>
          </p:spPr>
        </p:pic>
        <p:sp>
          <p:nvSpPr>
            <p:cNvPr id="51" name="Rectangle: Rounded Corners 4">
              <a:extLst>
                <a:ext uri="{FF2B5EF4-FFF2-40B4-BE49-F238E27FC236}">
                  <a16:creationId xmlns="" xmlns:a16="http://schemas.microsoft.com/office/drawing/2014/main" id="{E836069B-EA92-4EDC-9898-1B2AA8B1F168}"/>
                </a:ext>
              </a:extLst>
            </p:cNvPr>
            <p:cNvSpPr/>
            <p:nvPr/>
          </p:nvSpPr>
          <p:spPr>
            <a:xfrm>
              <a:off x="6145246" y="3970052"/>
              <a:ext cx="2407403" cy="142556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17375E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3F847BF8-EF17-4BCE-9F71-B749CE09B12D}"/>
              </a:ext>
            </a:extLst>
          </p:cNvPr>
          <p:cNvGrpSpPr/>
          <p:nvPr/>
        </p:nvGrpSpPr>
        <p:grpSpPr>
          <a:xfrm rot="16200000">
            <a:off x="7764997" y="2407900"/>
            <a:ext cx="444875" cy="415219"/>
            <a:chOff x="4951117" y="965867"/>
            <a:chExt cx="878307" cy="929549"/>
          </a:xfrm>
        </p:grpSpPr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6486A9E1-D0B8-4515-8EAB-53BC0C17818D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36D49850-8093-47DE-A698-D4139A4DB115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ounded Rectangle 74">
              <a:extLst>
                <a:ext uri="{FF2B5EF4-FFF2-40B4-BE49-F238E27FC236}">
                  <a16:creationId xmlns="" xmlns:a16="http://schemas.microsoft.com/office/drawing/2014/main" id="{F93C3B10-B773-4EB1-9E50-6AC9212F2AA3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ounded Rectangle 75">
              <a:extLst>
                <a:ext uri="{FF2B5EF4-FFF2-40B4-BE49-F238E27FC236}">
                  <a16:creationId xmlns="" xmlns:a16="http://schemas.microsoft.com/office/drawing/2014/main" id="{BBBC422D-64C7-4FCD-AE79-BE541B9AF0B5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B66AD22-FFCD-4230-9855-C58DA381DDF3}"/>
              </a:ext>
            </a:extLst>
          </p:cNvPr>
          <p:cNvGrpSpPr/>
          <p:nvPr/>
        </p:nvGrpSpPr>
        <p:grpSpPr>
          <a:xfrm rot="16200000">
            <a:off x="7764997" y="3518807"/>
            <a:ext cx="444875" cy="415219"/>
            <a:chOff x="4951117" y="965867"/>
            <a:chExt cx="878307" cy="9295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5A94A483-7EE2-4A17-AAB8-E50F7073637E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AEBE7083-7FE7-488D-B15F-80BCEE84AEAA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74">
              <a:extLst>
                <a:ext uri="{FF2B5EF4-FFF2-40B4-BE49-F238E27FC236}">
                  <a16:creationId xmlns="" xmlns:a16="http://schemas.microsoft.com/office/drawing/2014/main" id="{4C811922-2F4F-4766-A57F-D3761B2F69F5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ounded Rectangle 75">
              <a:extLst>
                <a:ext uri="{FF2B5EF4-FFF2-40B4-BE49-F238E27FC236}">
                  <a16:creationId xmlns="" xmlns:a16="http://schemas.microsoft.com/office/drawing/2014/main" id="{FF268848-93E0-4B5F-9AFD-D741273327C1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8" name="Picture 2" descr="Image result for airflow icon">
            <a:extLst>
              <a:ext uri="{FF2B5EF4-FFF2-40B4-BE49-F238E27FC236}">
                <a16:creationId xmlns="" xmlns:a16="http://schemas.microsoft.com/office/drawing/2014/main" id="{A6EA9CA2-9536-40B4-878F-C0259269B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73472" y="2768473"/>
            <a:ext cx="496868" cy="49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59B52C54-0F14-4591-ABF6-C064FCB739D4}"/>
              </a:ext>
            </a:extLst>
          </p:cNvPr>
          <p:cNvSpPr txBox="1"/>
          <p:nvPr/>
        </p:nvSpPr>
        <p:spPr>
          <a:xfrm>
            <a:off x="6989234" y="6157818"/>
            <a:ext cx="232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7375E"/>
                </a:solidFill>
              </a:rPr>
              <a:t>AHU: Air Handling Unit</a:t>
            </a:r>
          </a:p>
          <a:p>
            <a:r>
              <a:rPr lang="en-US" sz="1600" b="1" dirty="0">
                <a:solidFill>
                  <a:srgbClr val="17375E"/>
                </a:solidFill>
              </a:rPr>
              <a:t>VAV: Variable Air Volume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="" xmlns:a16="http://schemas.microsoft.com/office/drawing/2014/main" id="{4A83EAF8-0645-464D-A9AE-C082FC6A05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55" y="2005116"/>
            <a:ext cx="572909" cy="55108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="" xmlns:a16="http://schemas.microsoft.com/office/drawing/2014/main" id="{2EAA8DC3-3C07-49C2-9E6C-FA74BA2DF7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50" y="3942040"/>
            <a:ext cx="575918" cy="41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37006 -0.0361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-18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29258 0.021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48438 0.2002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19" y="100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36784 0.1275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636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42994 0.1289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52" b="23457"/>
          <a:stretch/>
        </p:blipFill>
        <p:spPr>
          <a:xfrm>
            <a:off x="1614419" y="383781"/>
            <a:ext cx="8682568" cy="583054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45000" y="804349"/>
            <a:ext cx="554182" cy="4655673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2478" y="2478124"/>
            <a:ext cx="554182" cy="2981899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39816" y="2478124"/>
            <a:ext cx="554182" cy="2981895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63E81DE1-E187-4156-8A6D-448DC1F5AB7E}"/>
              </a:ext>
            </a:extLst>
          </p:cNvPr>
          <p:cNvSpPr/>
          <p:nvPr/>
        </p:nvSpPr>
        <p:spPr>
          <a:xfrm>
            <a:off x="7160869" y="2478124"/>
            <a:ext cx="609600" cy="2981899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2252" y="257725"/>
            <a:ext cx="1969097" cy="54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01049" y="1314450"/>
            <a:ext cx="1200151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26650EB-C4F2-4EF2-A77B-F0A110F6FFDB}"/>
              </a:ext>
            </a:extLst>
          </p:cNvPr>
          <p:cNvGrpSpPr/>
          <p:nvPr/>
        </p:nvGrpSpPr>
        <p:grpSpPr>
          <a:xfrm>
            <a:off x="10090891" y="257725"/>
            <a:ext cx="1632427" cy="1959194"/>
            <a:chOff x="9979492" y="481795"/>
            <a:chExt cx="1632427" cy="1959194"/>
          </a:xfrm>
        </p:grpSpPr>
        <p:grpSp>
          <p:nvGrpSpPr>
            <p:cNvPr id="12" name="Group 11"/>
            <p:cNvGrpSpPr/>
            <p:nvPr/>
          </p:nvGrpSpPr>
          <p:grpSpPr>
            <a:xfrm>
              <a:off x="9979492" y="481795"/>
              <a:ext cx="1626834" cy="840071"/>
              <a:chOff x="1310589" y="2652606"/>
              <a:chExt cx="1878926" cy="97024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19533" y="2938082"/>
                <a:ext cx="636018" cy="61178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6EA2B6DD-EEE6-4908-8515-9ED36FE71720}"/>
                  </a:ext>
                </a:extLst>
              </p:cNvPr>
              <p:cNvSpPr/>
              <p:nvPr/>
            </p:nvSpPr>
            <p:spPr>
              <a:xfrm>
                <a:off x="1310589" y="2694372"/>
                <a:ext cx="1878926" cy="928479"/>
              </a:xfrm>
              <a:prstGeom prst="rect">
                <a:avLst/>
              </a:prstGeom>
              <a:noFill/>
              <a:ln w="28575"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7375E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85A239B6-46D4-46CF-9DEC-689B70F3077A}"/>
                  </a:ext>
                </a:extLst>
              </p:cNvPr>
              <p:cNvSpPr txBox="1"/>
              <p:nvPr/>
            </p:nvSpPr>
            <p:spPr>
              <a:xfrm>
                <a:off x="1313505" y="2652606"/>
                <a:ext cx="962042" cy="604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AHU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31714" y="1851521"/>
              <a:ext cx="1380205" cy="589468"/>
              <a:chOff x="2517532" y="4715119"/>
              <a:chExt cx="1372609" cy="5862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FB6159E5-E3C2-40A9-BAFE-BE62D6189C2F}"/>
                  </a:ext>
                </a:extLst>
              </p:cNvPr>
              <p:cNvSpPr/>
              <p:nvPr/>
            </p:nvSpPr>
            <p:spPr>
              <a:xfrm>
                <a:off x="2594050" y="4715120"/>
                <a:ext cx="1296091" cy="586223"/>
              </a:xfrm>
              <a:prstGeom prst="rect">
                <a:avLst/>
              </a:prstGeom>
              <a:noFill/>
              <a:ln w="28575"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7375E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83386EA5-FA55-4590-A0CE-D1DF09A9C27B}"/>
                  </a:ext>
                </a:extLst>
              </p:cNvPr>
              <p:cNvSpPr txBox="1"/>
              <p:nvPr/>
            </p:nvSpPr>
            <p:spPr>
              <a:xfrm>
                <a:off x="2517532" y="4715119"/>
                <a:ext cx="87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VAV</a:t>
                </a:r>
              </a:p>
            </p:txBody>
          </p:sp>
        </p:grpSp>
        <p:pic>
          <p:nvPicPr>
            <p:cNvPr id="25" name="Picture 2" descr="Image result for airflow icon">
              <a:extLst>
                <a:ext uri="{FF2B5EF4-FFF2-40B4-BE49-F238E27FC236}">
                  <a16:creationId xmlns="" xmlns:a16="http://schemas.microsoft.com/office/drawing/2014/main" id="{8A37A861-4001-4607-B397-0671CCDCC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1039310" y="1896790"/>
              <a:ext cx="499618" cy="498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02A56EC1-A502-4FF2-A4F6-5FC0DD211301}"/>
                </a:ext>
              </a:extLst>
            </p:cNvPr>
            <p:cNvGrpSpPr/>
            <p:nvPr/>
          </p:nvGrpSpPr>
          <p:grpSpPr>
            <a:xfrm rot="16200000">
              <a:off x="11100897" y="1382140"/>
              <a:ext cx="444875" cy="415219"/>
              <a:chOff x="4951117" y="965867"/>
              <a:chExt cx="878307" cy="929549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0896AF0A-6C74-4441-92BD-F9060AC3B2E9}"/>
                  </a:ext>
                </a:extLst>
              </p:cNvPr>
              <p:cNvCxnSpPr/>
              <p:nvPr/>
            </p:nvCxnSpPr>
            <p:spPr>
              <a:xfrm>
                <a:off x="5049016" y="1099442"/>
                <a:ext cx="649224" cy="0"/>
              </a:xfrm>
              <a:prstGeom prst="line">
                <a:avLst/>
              </a:prstGeom>
              <a:ln w="28575">
                <a:solidFill>
                  <a:srgbClr val="1737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EE892646-4C3D-4B50-8BAB-67118FF342D5}"/>
                  </a:ext>
                </a:extLst>
              </p:cNvPr>
              <p:cNvCxnSpPr/>
              <p:nvPr/>
            </p:nvCxnSpPr>
            <p:spPr>
              <a:xfrm>
                <a:off x="5021491" y="1777112"/>
                <a:ext cx="650811" cy="0"/>
              </a:xfrm>
              <a:prstGeom prst="line">
                <a:avLst/>
              </a:prstGeom>
              <a:ln w="28575">
                <a:solidFill>
                  <a:srgbClr val="1737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ounded Rectangle 74">
                <a:extLst>
                  <a:ext uri="{FF2B5EF4-FFF2-40B4-BE49-F238E27FC236}">
                    <a16:creationId xmlns="" xmlns:a16="http://schemas.microsoft.com/office/drawing/2014/main" id="{A8CE13A9-3ECD-42A4-A14A-AE6FA6189981}"/>
                  </a:ext>
                </a:extLst>
              </p:cNvPr>
              <p:cNvSpPr/>
              <p:nvPr/>
            </p:nvSpPr>
            <p:spPr>
              <a:xfrm>
                <a:off x="5692264" y="965867"/>
                <a:ext cx="137160" cy="92954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75">
                <a:extLst>
                  <a:ext uri="{FF2B5EF4-FFF2-40B4-BE49-F238E27FC236}">
                    <a16:creationId xmlns="" xmlns:a16="http://schemas.microsoft.com/office/drawing/2014/main" id="{2ED7BFDA-50FD-4600-BB69-4FD979E9E004}"/>
                  </a:ext>
                </a:extLst>
              </p:cNvPr>
              <p:cNvSpPr/>
              <p:nvPr/>
            </p:nvSpPr>
            <p:spPr>
              <a:xfrm>
                <a:off x="4951117" y="965867"/>
                <a:ext cx="137160" cy="92954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7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52" b="23457"/>
          <a:stretch/>
        </p:blipFill>
        <p:spPr>
          <a:xfrm>
            <a:off x="1614419" y="383781"/>
            <a:ext cx="8682568" cy="5830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2492" y="1507051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Outlier Detection?</a:t>
            </a:r>
          </a:p>
        </p:txBody>
      </p:sp>
      <p:sp>
        <p:nvSpPr>
          <p:cNvPr id="6" name="Oval 5"/>
          <p:cNvSpPr/>
          <p:nvPr/>
        </p:nvSpPr>
        <p:spPr>
          <a:xfrm>
            <a:off x="3545000" y="888834"/>
            <a:ext cx="554182" cy="4464978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4881" y="2452627"/>
            <a:ext cx="554182" cy="2960621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2252" y="257725"/>
            <a:ext cx="1969097" cy="54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401049" y="1314450"/>
            <a:ext cx="1200151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CF29668-D665-47CF-B1A7-135A572DA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52" b="23457"/>
          <a:stretch/>
        </p:blipFill>
        <p:spPr>
          <a:xfrm>
            <a:off x="1614419" y="383781"/>
            <a:ext cx="8682568" cy="58305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02492" y="1507051"/>
            <a:ext cx="2030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Kinematics?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23957" y="2999894"/>
            <a:ext cx="1117516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46516" y="3319206"/>
            <a:ext cx="16611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372384" y="3123266"/>
            <a:ext cx="57346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749267" y="3275666"/>
            <a:ext cx="39168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20000" flipV="1">
            <a:off x="8996702" y="2956354"/>
            <a:ext cx="39168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8335210" y="3191610"/>
            <a:ext cx="640506" cy="31923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652154" y="3232122"/>
            <a:ext cx="243205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6052457" y="2938894"/>
            <a:ext cx="718457" cy="421163"/>
          </a:xfrm>
          <a:custGeom>
            <a:avLst/>
            <a:gdLst>
              <a:gd name="connsiteX0" fmla="*/ 0 w 718457"/>
              <a:gd name="connsiteY0" fmla="*/ 421163 h 421163"/>
              <a:gd name="connsiteX1" fmla="*/ 152400 w 718457"/>
              <a:gd name="connsiteY1" fmla="*/ 109106 h 421163"/>
              <a:gd name="connsiteX2" fmla="*/ 500743 w 718457"/>
              <a:gd name="connsiteY2" fmla="*/ 249 h 421163"/>
              <a:gd name="connsiteX3" fmla="*/ 660400 w 718457"/>
              <a:gd name="connsiteY3" fmla="*/ 87335 h 421163"/>
              <a:gd name="connsiteX4" fmla="*/ 718457 w 718457"/>
              <a:gd name="connsiteY4" fmla="*/ 326820 h 421163"/>
              <a:gd name="connsiteX5" fmla="*/ 718457 w 718457"/>
              <a:gd name="connsiteY5" fmla="*/ 326820 h 4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457" h="421163">
                <a:moveTo>
                  <a:pt x="0" y="421163"/>
                </a:moveTo>
                <a:cubicBezTo>
                  <a:pt x="34471" y="300210"/>
                  <a:pt x="68943" y="179258"/>
                  <a:pt x="152400" y="109106"/>
                </a:cubicBezTo>
                <a:cubicBezTo>
                  <a:pt x="235857" y="38954"/>
                  <a:pt x="416076" y="3877"/>
                  <a:pt x="500743" y="249"/>
                </a:cubicBezTo>
                <a:cubicBezTo>
                  <a:pt x="585410" y="-3380"/>
                  <a:pt x="624114" y="32907"/>
                  <a:pt x="660400" y="87335"/>
                </a:cubicBezTo>
                <a:cubicBezTo>
                  <a:pt x="696686" y="141763"/>
                  <a:pt x="718457" y="326820"/>
                  <a:pt x="718457" y="326820"/>
                </a:cubicBezTo>
                <a:lnTo>
                  <a:pt x="718457" y="326820"/>
                </a:lnTo>
              </a:path>
            </a:pathLst>
          </a:cu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139419" y="2934599"/>
            <a:ext cx="1151727" cy="396427"/>
          </a:xfrm>
          <a:custGeom>
            <a:avLst/>
            <a:gdLst>
              <a:gd name="connsiteX0" fmla="*/ 0 w 718457"/>
              <a:gd name="connsiteY0" fmla="*/ 421163 h 421163"/>
              <a:gd name="connsiteX1" fmla="*/ 152400 w 718457"/>
              <a:gd name="connsiteY1" fmla="*/ 109106 h 421163"/>
              <a:gd name="connsiteX2" fmla="*/ 500743 w 718457"/>
              <a:gd name="connsiteY2" fmla="*/ 249 h 421163"/>
              <a:gd name="connsiteX3" fmla="*/ 660400 w 718457"/>
              <a:gd name="connsiteY3" fmla="*/ 87335 h 421163"/>
              <a:gd name="connsiteX4" fmla="*/ 718457 w 718457"/>
              <a:gd name="connsiteY4" fmla="*/ 326820 h 421163"/>
              <a:gd name="connsiteX5" fmla="*/ 718457 w 718457"/>
              <a:gd name="connsiteY5" fmla="*/ 326820 h 421163"/>
              <a:gd name="connsiteX0" fmla="*/ 0 w 718457"/>
              <a:gd name="connsiteY0" fmla="*/ 396416 h 396416"/>
              <a:gd name="connsiteX1" fmla="*/ 152400 w 718457"/>
              <a:gd name="connsiteY1" fmla="*/ 84359 h 396416"/>
              <a:gd name="connsiteX2" fmla="*/ 367672 w 718457"/>
              <a:gd name="connsiteY2" fmla="*/ 505 h 396416"/>
              <a:gd name="connsiteX3" fmla="*/ 660400 w 718457"/>
              <a:gd name="connsiteY3" fmla="*/ 62588 h 396416"/>
              <a:gd name="connsiteX4" fmla="*/ 718457 w 718457"/>
              <a:gd name="connsiteY4" fmla="*/ 302073 h 396416"/>
              <a:gd name="connsiteX5" fmla="*/ 718457 w 718457"/>
              <a:gd name="connsiteY5" fmla="*/ 302073 h 396416"/>
              <a:gd name="connsiteX0" fmla="*/ 0 w 718457"/>
              <a:gd name="connsiteY0" fmla="*/ 396427 h 396427"/>
              <a:gd name="connsiteX1" fmla="*/ 152400 w 718457"/>
              <a:gd name="connsiteY1" fmla="*/ 84370 h 396427"/>
              <a:gd name="connsiteX2" fmla="*/ 367672 w 718457"/>
              <a:gd name="connsiteY2" fmla="*/ 516 h 396427"/>
              <a:gd name="connsiteX3" fmla="*/ 559858 w 718457"/>
              <a:gd name="connsiteY3" fmla="*/ 110224 h 396427"/>
              <a:gd name="connsiteX4" fmla="*/ 718457 w 718457"/>
              <a:gd name="connsiteY4" fmla="*/ 302084 h 396427"/>
              <a:gd name="connsiteX5" fmla="*/ 718457 w 718457"/>
              <a:gd name="connsiteY5" fmla="*/ 302084 h 39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457" h="396427">
                <a:moveTo>
                  <a:pt x="0" y="396427"/>
                </a:moveTo>
                <a:cubicBezTo>
                  <a:pt x="34471" y="275474"/>
                  <a:pt x="91121" y="150355"/>
                  <a:pt x="152400" y="84370"/>
                </a:cubicBezTo>
                <a:cubicBezTo>
                  <a:pt x="213679" y="18385"/>
                  <a:pt x="299762" y="-3793"/>
                  <a:pt x="367672" y="516"/>
                </a:cubicBezTo>
                <a:cubicBezTo>
                  <a:pt x="435582" y="4825"/>
                  <a:pt x="501394" y="59963"/>
                  <a:pt x="559858" y="110224"/>
                </a:cubicBezTo>
                <a:cubicBezTo>
                  <a:pt x="618322" y="160485"/>
                  <a:pt x="692024" y="270107"/>
                  <a:pt x="718457" y="302084"/>
                </a:cubicBezTo>
                <a:lnTo>
                  <a:pt x="718457" y="302084"/>
                </a:lnTo>
              </a:path>
            </a:pathLst>
          </a:cu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945846" y="2909310"/>
            <a:ext cx="494677" cy="392296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677" h="392296">
                <a:moveTo>
                  <a:pt x="0" y="142905"/>
                </a:moveTo>
                <a:cubicBezTo>
                  <a:pt x="59266" y="255390"/>
                  <a:pt x="97102" y="392879"/>
                  <a:pt x="138226" y="378365"/>
                </a:cubicBezTo>
                <a:cubicBezTo>
                  <a:pt x="179350" y="363851"/>
                  <a:pt x="217987" y="53498"/>
                  <a:pt x="246743" y="55819"/>
                </a:cubicBezTo>
                <a:cubicBezTo>
                  <a:pt x="275499" y="58140"/>
                  <a:pt x="281686" y="390977"/>
                  <a:pt x="310763" y="392293"/>
                </a:cubicBezTo>
                <a:cubicBezTo>
                  <a:pt x="339840" y="393609"/>
                  <a:pt x="355630" y="-30961"/>
                  <a:pt x="384298" y="1803"/>
                </a:cubicBezTo>
                <a:cubicBezTo>
                  <a:pt x="425620" y="30123"/>
                  <a:pt x="483821" y="207863"/>
                  <a:pt x="494677" y="225739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240000" flipV="1">
            <a:off x="5433573" y="3246641"/>
            <a:ext cx="573469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829059" y="1053548"/>
            <a:ext cx="556590" cy="2451150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542302"/>
              <a:gd name="connsiteY0" fmla="*/ 142905 h 392296"/>
              <a:gd name="connsiteX1" fmla="*/ 138226 w 542302"/>
              <a:gd name="connsiteY1" fmla="*/ 378365 h 392296"/>
              <a:gd name="connsiteX2" fmla="*/ 246743 w 542302"/>
              <a:gd name="connsiteY2" fmla="*/ 55819 h 392296"/>
              <a:gd name="connsiteX3" fmla="*/ 310763 w 542302"/>
              <a:gd name="connsiteY3" fmla="*/ 392293 h 392296"/>
              <a:gd name="connsiteX4" fmla="*/ 384298 w 542302"/>
              <a:gd name="connsiteY4" fmla="*/ 1803 h 392296"/>
              <a:gd name="connsiteX5" fmla="*/ 542302 w 542302"/>
              <a:gd name="connsiteY5" fmla="*/ 348460 h 392296"/>
              <a:gd name="connsiteX0" fmla="*/ 0 w 542302"/>
              <a:gd name="connsiteY0" fmla="*/ 142068 h 391459"/>
              <a:gd name="connsiteX1" fmla="*/ 138226 w 542302"/>
              <a:gd name="connsiteY1" fmla="*/ 377528 h 391459"/>
              <a:gd name="connsiteX2" fmla="*/ 246743 w 542302"/>
              <a:gd name="connsiteY2" fmla="*/ 54982 h 391459"/>
              <a:gd name="connsiteX3" fmla="*/ 310763 w 542302"/>
              <a:gd name="connsiteY3" fmla="*/ 391456 h 391459"/>
              <a:gd name="connsiteX4" fmla="*/ 384298 w 542302"/>
              <a:gd name="connsiteY4" fmla="*/ 966 h 391459"/>
              <a:gd name="connsiteX5" fmla="*/ 457191 w 542302"/>
              <a:gd name="connsiteY5" fmla="*/ 336324 h 391459"/>
              <a:gd name="connsiteX6" fmla="*/ 542302 w 542302"/>
              <a:gd name="connsiteY6" fmla="*/ 347623 h 391459"/>
              <a:gd name="connsiteX0" fmla="*/ 0 w 599452"/>
              <a:gd name="connsiteY0" fmla="*/ 142068 h 391459"/>
              <a:gd name="connsiteX1" fmla="*/ 138226 w 599452"/>
              <a:gd name="connsiteY1" fmla="*/ 377528 h 391459"/>
              <a:gd name="connsiteX2" fmla="*/ 246743 w 599452"/>
              <a:gd name="connsiteY2" fmla="*/ 54982 h 391459"/>
              <a:gd name="connsiteX3" fmla="*/ 310763 w 599452"/>
              <a:gd name="connsiteY3" fmla="*/ 391456 h 391459"/>
              <a:gd name="connsiteX4" fmla="*/ 384298 w 599452"/>
              <a:gd name="connsiteY4" fmla="*/ 966 h 391459"/>
              <a:gd name="connsiteX5" fmla="*/ 457191 w 599452"/>
              <a:gd name="connsiteY5" fmla="*/ 336324 h 391459"/>
              <a:gd name="connsiteX6" fmla="*/ 599452 w 599452"/>
              <a:gd name="connsiteY6" fmla="*/ 207898 h 391459"/>
              <a:gd name="connsiteX0" fmla="*/ 0 w 599452"/>
              <a:gd name="connsiteY0" fmla="*/ 142069 h 391460"/>
              <a:gd name="connsiteX1" fmla="*/ 138226 w 599452"/>
              <a:gd name="connsiteY1" fmla="*/ 377529 h 391460"/>
              <a:gd name="connsiteX2" fmla="*/ 246743 w 599452"/>
              <a:gd name="connsiteY2" fmla="*/ 54983 h 391460"/>
              <a:gd name="connsiteX3" fmla="*/ 310763 w 599452"/>
              <a:gd name="connsiteY3" fmla="*/ 391457 h 391460"/>
              <a:gd name="connsiteX4" fmla="*/ 384298 w 599452"/>
              <a:gd name="connsiteY4" fmla="*/ 967 h 391460"/>
              <a:gd name="connsiteX5" fmla="*/ 509578 w 599452"/>
              <a:gd name="connsiteY5" fmla="*/ 335586 h 391460"/>
              <a:gd name="connsiteX6" fmla="*/ 599452 w 599452"/>
              <a:gd name="connsiteY6" fmla="*/ 207899 h 391460"/>
              <a:gd name="connsiteX0" fmla="*/ 0 w 576830"/>
              <a:gd name="connsiteY0" fmla="*/ 0 h 467479"/>
              <a:gd name="connsiteX1" fmla="*/ 115604 w 576830"/>
              <a:gd name="connsiteY1" fmla="*/ 453548 h 467479"/>
              <a:gd name="connsiteX2" fmla="*/ 224121 w 576830"/>
              <a:gd name="connsiteY2" fmla="*/ 131002 h 467479"/>
              <a:gd name="connsiteX3" fmla="*/ 288141 w 576830"/>
              <a:gd name="connsiteY3" fmla="*/ 467476 h 467479"/>
              <a:gd name="connsiteX4" fmla="*/ 361676 w 576830"/>
              <a:gd name="connsiteY4" fmla="*/ 76986 h 467479"/>
              <a:gd name="connsiteX5" fmla="*/ 486956 w 576830"/>
              <a:gd name="connsiteY5" fmla="*/ 411605 h 467479"/>
              <a:gd name="connsiteX6" fmla="*/ 576830 w 576830"/>
              <a:gd name="connsiteY6" fmla="*/ 283918 h 467479"/>
              <a:gd name="connsiteX0" fmla="*/ 0 w 576830"/>
              <a:gd name="connsiteY0" fmla="*/ 0 h 467479"/>
              <a:gd name="connsiteX1" fmla="*/ 42853 w 576830"/>
              <a:gd name="connsiteY1" fmla="*/ 126982 h 467479"/>
              <a:gd name="connsiteX2" fmla="*/ 115604 w 576830"/>
              <a:gd name="connsiteY2" fmla="*/ 453548 h 467479"/>
              <a:gd name="connsiteX3" fmla="*/ 224121 w 576830"/>
              <a:gd name="connsiteY3" fmla="*/ 131002 h 467479"/>
              <a:gd name="connsiteX4" fmla="*/ 288141 w 576830"/>
              <a:gd name="connsiteY4" fmla="*/ 467476 h 467479"/>
              <a:gd name="connsiteX5" fmla="*/ 361676 w 576830"/>
              <a:gd name="connsiteY5" fmla="*/ 76986 h 467479"/>
              <a:gd name="connsiteX6" fmla="*/ 486956 w 576830"/>
              <a:gd name="connsiteY6" fmla="*/ 411605 h 467479"/>
              <a:gd name="connsiteX7" fmla="*/ 576830 w 576830"/>
              <a:gd name="connsiteY7" fmla="*/ 283918 h 467479"/>
              <a:gd name="connsiteX0" fmla="*/ 0 w 563734"/>
              <a:gd name="connsiteY0" fmla="*/ 0 h 1262207"/>
              <a:gd name="connsiteX1" fmla="*/ 29757 w 563734"/>
              <a:gd name="connsiteY1" fmla="*/ 921710 h 1262207"/>
              <a:gd name="connsiteX2" fmla="*/ 102508 w 563734"/>
              <a:gd name="connsiteY2" fmla="*/ 1248276 h 1262207"/>
              <a:gd name="connsiteX3" fmla="*/ 211025 w 563734"/>
              <a:gd name="connsiteY3" fmla="*/ 925730 h 1262207"/>
              <a:gd name="connsiteX4" fmla="*/ 275045 w 563734"/>
              <a:gd name="connsiteY4" fmla="*/ 1262204 h 1262207"/>
              <a:gd name="connsiteX5" fmla="*/ 348580 w 563734"/>
              <a:gd name="connsiteY5" fmla="*/ 871714 h 1262207"/>
              <a:gd name="connsiteX6" fmla="*/ 473860 w 563734"/>
              <a:gd name="connsiteY6" fmla="*/ 1206333 h 1262207"/>
              <a:gd name="connsiteX7" fmla="*/ 563734 w 563734"/>
              <a:gd name="connsiteY7" fmla="*/ 1078646 h 1262207"/>
              <a:gd name="connsiteX0" fmla="*/ 0 w 556590"/>
              <a:gd name="connsiteY0" fmla="*/ 0 h 1477338"/>
              <a:gd name="connsiteX1" fmla="*/ 22613 w 556590"/>
              <a:gd name="connsiteY1" fmla="*/ 1136841 h 1477338"/>
              <a:gd name="connsiteX2" fmla="*/ 95364 w 556590"/>
              <a:gd name="connsiteY2" fmla="*/ 1463407 h 1477338"/>
              <a:gd name="connsiteX3" fmla="*/ 203881 w 556590"/>
              <a:gd name="connsiteY3" fmla="*/ 1140861 h 1477338"/>
              <a:gd name="connsiteX4" fmla="*/ 267901 w 556590"/>
              <a:gd name="connsiteY4" fmla="*/ 1477335 h 1477338"/>
              <a:gd name="connsiteX5" fmla="*/ 341436 w 556590"/>
              <a:gd name="connsiteY5" fmla="*/ 1086845 h 1477338"/>
              <a:gd name="connsiteX6" fmla="*/ 466716 w 556590"/>
              <a:gd name="connsiteY6" fmla="*/ 1421464 h 1477338"/>
              <a:gd name="connsiteX7" fmla="*/ 556590 w 556590"/>
              <a:gd name="connsiteY7" fmla="*/ 1293777 h 147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590" h="1477338">
                <a:moveTo>
                  <a:pt x="0" y="0"/>
                </a:moveTo>
                <a:cubicBezTo>
                  <a:pt x="6745" y="22642"/>
                  <a:pt x="3346" y="1061250"/>
                  <a:pt x="22613" y="1136841"/>
                </a:cubicBezTo>
                <a:cubicBezTo>
                  <a:pt x="41880" y="1212432"/>
                  <a:pt x="65153" y="1462737"/>
                  <a:pt x="95364" y="1463407"/>
                </a:cubicBezTo>
                <a:cubicBezTo>
                  <a:pt x="125575" y="1464077"/>
                  <a:pt x="175125" y="1138540"/>
                  <a:pt x="203881" y="1140861"/>
                </a:cubicBezTo>
                <a:cubicBezTo>
                  <a:pt x="232637" y="1143182"/>
                  <a:pt x="238824" y="1476019"/>
                  <a:pt x="267901" y="1477335"/>
                </a:cubicBezTo>
                <a:cubicBezTo>
                  <a:pt x="296978" y="1478651"/>
                  <a:pt x="308300" y="1106876"/>
                  <a:pt x="341436" y="1086845"/>
                </a:cubicBezTo>
                <a:cubicBezTo>
                  <a:pt x="374572" y="1066814"/>
                  <a:pt x="440382" y="1363688"/>
                  <a:pt x="466716" y="1421464"/>
                </a:cubicBezTo>
                <a:cubicBezTo>
                  <a:pt x="493050" y="1479240"/>
                  <a:pt x="551136" y="1281051"/>
                  <a:pt x="556590" y="1293777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525823" y="3016090"/>
            <a:ext cx="247934" cy="397896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34" h="397896">
                <a:moveTo>
                  <a:pt x="0" y="55981"/>
                </a:moveTo>
                <a:cubicBezTo>
                  <a:pt x="6485" y="83124"/>
                  <a:pt x="28238" y="162759"/>
                  <a:pt x="38908" y="218838"/>
                </a:cubicBezTo>
                <a:cubicBezTo>
                  <a:pt x="49578" y="274917"/>
                  <a:pt x="47579" y="428600"/>
                  <a:pt x="64020" y="392455"/>
                </a:cubicBezTo>
                <a:cubicBezTo>
                  <a:pt x="80461" y="356310"/>
                  <a:pt x="108887" y="-30799"/>
                  <a:pt x="137555" y="1965"/>
                </a:cubicBezTo>
                <a:cubicBezTo>
                  <a:pt x="178877" y="30285"/>
                  <a:pt x="237078" y="208025"/>
                  <a:pt x="247934" y="225901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151861" y="2976549"/>
            <a:ext cx="136648" cy="340223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48" h="340223">
                <a:moveTo>
                  <a:pt x="0" y="60899"/>
                </a:moveTo>
                <a:cubicBezTo>
                  <a:pt x="6485" y="88042"/>
                  <a:pt x="103247" y="-41873"/>
                  <a:pt x="113917" y="14206"/>
                </a:cubicBezTo>
                <a:cubicBezTo>
                  <a:pt x="124587" y="70285"/>
                  <a:pt x="102207" y="313646"/>
                  <a:pt x="136648" y="340223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424008" y="3018282"/>
            <a:ext cx="22731" cy="326017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  <a:gd name="connsiteX0" fmla="*/ 0 w 22731"/>
              <a:gd name="connsiteY0" fmla="*/ 0 h 326017"/>
              <a:gd name="connsiteX1" fmla="*/ 22731 w 22731"/>
              <a:gd name="connsiteY1" fmla="*/ 326017 h 32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31" h="326017">
                <a:moveTo>
                  <a:pt x="0" y="0"/>
                </a:moveTo>
                <a:cubicBezTo>
                  <a:pt x="10670" y="56079"/>
                  <a:pt x="-11710" y="299440"/>
                  <a:pt x="22731" y="326017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9334072" y="3018290"/>
            <a:ext cx="136648" cy="340223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48" h="340223">
                <a:moveTo>
                  <a:pt x="0" y="60899"/>
                </a:moveTo>
                <a:cubicBezTo>
                  <a:pt x="6485" y="88042"/>
                  <a:pt x="103247" y="-41873"/>
                  <a:pt x="113917" y="14206"/>
                </a:cubicBezTo>
                <a:cubicBezTo>
                  <a:pt x="124587" y="70285"/>
                  <a:pt x="102207" y="313646"/>
                  <a:pt x="136648" y="340223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308367" y="2717854"/>
            <a:ext cx="1418801" cy="923330"/>
            <a:chOff x="10354903" y="3743555"/>
            <a:chExt cx="1418801" cy="923330"/>
          </a:xfrm>
        </p:grpSpPr>
        <p:cxnSp>
          <p:nvCxnSpPr>
            <p:cNvPr id="22" name="Straight Connector 21"/>
            <p:cNvCxnSpPr/>
            <p:nvPr/>
          </p:nvCxnSpPr>
          <p:spPr>
            <a:xfrm rot="120000" flipV="1">
              <a:off x="10354903" y="3936528"/>
              <a:ext cx="391682" cy="16358"/>
            </a:xfrm>
            <a:prstGeom prst="line">
              <a:avLst/>
            </a:prstGeom>
            <a:ln w="76200">
              <a:solidFill>
                <a:srgbClr val="EE64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10817993" y="3743555"/>
              <a:ext cx="9557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Steady</a:t>
              </a:r>
            </a:p>
            <a:p>
              <a:r>
                <a:rPr lang="en-US" dirty="0"/>
                <a:t>Gradual</a:t>
              </a:r>
            </a:p>
            <a:p>
              <a:r>
                <a:rPr lang="en-US" dirty="0"/>
                <a:t>Drastic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120000" flipV="1">
              <a:off x="10354904" y="4201404"/>
              <a:ext cx="391682" cy="16358"/>
            </a:xfrm>
            <a:prstGeom prst="line">
              <a:avLst/>
            </a:prstGeom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20000" flipV="1">
              <a:off x="10361650" y="4466280"/>
              <a:ext cx="391682" cy="1635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5022252" y="257725"/>
            <a:ext cx="1969097" cy="54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401049" y="1314450"/>
            <a:ext cx="1200151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Switching Kinematic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105799" flipH="1" flipV="1">
            <a:off x="5417701" y="2859331"/>
            <a:ext cx="1741695" cy="1872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049934" flipH="1" flipV="1">
            <a:off x="3730798" y="2873491"/>
            <a:ext cx="1741695" cy="1872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181470" flipH="1" flipV="1">
            <a:off x="2030331" y="2849633"/>
            <a:ext cx="1726329" cy="1856267"/>
          </a:xfrm>
          <a:prstGeom prst="rect">
            <a:avLst/>
          </a:prstGeom>
        </p:spPr>
      </p:pic>
      <p:sp>
        <p:nvSpPr>
          <p:cNvPr id="8" name="Oval 29"/>
          <p:cNvSpPr>
            <a:spLocks noChangeArrowheads="1"/>
          </p:cNvSpPr>
          <p:nvPr/>
        </p:nvSpPr>
        <p:spPr bwMode="auto">
          <a:xfrm>
            <a:off x="2327272" y="3586163"/>
            <a:ext cx="566738" cy="566738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9" name="Line 30"/>
          <p:cNvSpPr>
            <a:spLocks noChangeShapeType="1"/>
          </p:cNvSpPr>
          <p:nvPr/>
        </p:nvSpPr>
        <p:spPr bwMode="auto">
          <a:xfrm>
            <a:off x="1397033" y="3862388"/>
            <a:ext cx="917076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17375E"/>
              </a:solidFill>
            </a:endParaRPr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auto">
          <a:xfrm>
            <a:off x="4003672" y="3571876"/>
            <a:ext cx="552450" cy="552450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1" name="Oval 32"/>
          <p:cNvSpPr>
            <a:spLocks noChangeArrowheads="1"/>
          </p:cNvSpPr>
          <p:nvPr/>
        </p:nvSpPr>
        <p:spPr bwMode="auto">
          <a:xfrm>
            <a:off x="5680072" y="3571876"/>
            <a:ext cx="552450" cy="552450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>
            <a:off x="2894010" y="3857626"/>
            <a:ext cx="1109662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>
            <a:off x="4565647" y="3848101"/>
            <a:ext cx="1109663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14" name="Line 39"/>
          <p:cNvSpPr>
            <a:spLocks noChangeShapeType="1"/>
          </p:cNvSpPr>
          <p:nvPr/>
        </p:nvSpPr>
        <p:spPr bwMode="auto">
          <a:xfrm>
            <a:off x="6264776" y="3838576"/>
            <a:ext cx="1008785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17375E"/>
              </a:solidFill>
            </a:endParaRPr>
          </a:p>
        </p:txBody>
      </p:sp>
      <p:sp>
        <p:nvSpPr>
          <p:cNvPr id="15" name="Oval 45"/>
          <p:cNvSpPr>
            <a:spLocks noChangeArrowheads="1"/>
          </p:cNvSpPr>
          <p:nvPr/>
        </p:nvSpPr>
        <p:spPr bwMode="auto">
          <a:xfrm>
            <a:off x="2327272" y="4791076"/>
            <a:ext cx="566738" cy="566737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6" name="Oval 46"/>
          <p:cNvSpPr>
            <a:spLocks noChangeArrowheads="1"/>
          </p:cNvSpPr>
          <p:nvPr/>
        </p:nvSpPr>
        <p:spPr bwMode="auto">
          <a:xfrm>
            <a:off x="4003672" y="4776788"/>
            <a:ext cx="552450" cy="55245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7" name="Oval 47"/>
          <p:cNvSpPr>
            <a:spLocks noChangeArrowheads="1"/>
          </p:cNvSpPr>
          <p:nvPr/>
        </p:nvSpPr>
        <p:spPr bwMode="auto">
          <a:xfrm>
            <a:off x="5680072" y="4776788"/>
            <a:ext cx="552450" cy="55245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8" name="Line 51"/>
          <p:cNvSpPr>
            <a:spLocks noChangeShapeType="1"/>
          </p:cNvSpPr>
          <p:nvPr/>
        </p:nvSpPr>
        <p:spPr bwMode="auto">
          <a:xfrm rot="5400000">
            <a:off x="2298697" y="4476751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19" name="Line 56"/>
          <p:cNvSpPr>
            <a:spLocks noChangeShapeType="1"/>
          </p:cNvSpPr>
          <p:nvPr/>
        </p:nvSpPr>
        <p:spPr bwMode="auto">
          <a:xfrm rot="5400000">
            <a:off x="3965572" y="4457701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20" name="Line 57"/>
          <p:cNvSpPr>
            <a:spLocks noChangeShapeType="1"/>
          </p:cNvSpPr>
          <p:nvPr/>
        </p:nvSpPr>
        <p:spPr bwMode="auto">
          <a:xfrm rot="5400000">
            <a:off x="5641972" y="4452506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21" name="Text Box 63"/>
          <p:cNvSpPr txBox="1">
            <a:spLocks noChangeArrowheads="1"/>
          </p:cNvSpPr>
          <p:nvPr/>
        </p:nvSpPr>
        <p:spPr bwMode="auto">
          <a:xfrm>
            <a:off x="7479426" y="3595132"/>
            <a:ext cx="2901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 dirty="0">
                <a:solidFill>
                  <a:srgbClr val="17375E"/>
                </a:solidFill>
                <a:latin typeface="+mn-lt"/>
              </a:rPr>
              <a:t>latent true values</a:t>
            </a:r>
            <a:endParaRPr lang="en-US" altLang="x-none" dirty="0">
              <a:solidFill>
                <a:srgbClr val="17375E"/>
              </a:solidFill>
              <a:latin typeface="+mn-lt"/>
            </a:endParaRPr>
          </a:p>
        </p:txBody>
      </p:sp>
      <p:sp>
        <p:nvSpPr>
          <p:cNvPr id="22" name="Text Box 64"/>
          <p:cNvSpPr txBox="1">
            <a:spLocks noChangeArrowheads="1"/>
          </p:cNvSpPr>
          <p:nvPr/>
        </p:nvSpPr>
        <p:spPr bwMode="auto">
          <a:xfrm>
            <a:off x="7019716" y="4590102"/>
            <a:ext cx="38213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 dirty="0">
                <a:solidFill>
                  <a:srgbClr val="17375E"/>
                </a:solidFill>
                <a:latin typeface="+mn-lt"/>
              </a:rPr>
              <a:t>observed values</a:t>
            </a:r>
            <a:endParaRPr lang="en-US" altLang="x-none" i="1" dirty="0">
              <a:solidFill>
                <a:srgbClr val="17375E"/>
              </a:solidFill>
              <a:latin typeface="+mn-lt"/>
            </a:endParaRPr>
          </a:p>
          <a:p>
            <a:pPr algn="ctr" eaLnBrk="1" hangingPunct="1"/>
            <a:r>
              <a:rPr lang="en-US" altLang="x-none" dirty="0">
                <a:solidFill>
                  <a:srgbClr val="17375E"/>
                </a:solidFill>
                <a:latin typeface="+mn-lt"/>
              </a:rPr>
              <a:t>e.g., airflow sensor readings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2800" y="4819411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89250" y="4783867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2400" baseline="-250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endParaRPr lang="en-US" sz="2400" baseline="-25000" dirty="0">
              <a:solidFill>
                <a:srgbClr val="1737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7888" y="4782396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t+1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40428" y="3600213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400" baseline="-250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t-1</a:t>
            </a:r>
            <a:endParaRPr lang="en-US" sz="2400" baseline="-25000" dirty="0">
              <a:solidFill>
                <a:srgbClr val="1737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98348" y="3575445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62435" y="3569426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t+1</a:t>
            </a:r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2327272" y="2392692"/>
            <a:ext cx="566738" cy="566738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1397033" y="2668917"/>
            <a:ext cx="917076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17375E"/>
              </a:solidFill>
            </a:endParaRPr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4003672" y="2378405"/>
            <a:ext cx="552450" cy="552450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5680072" y="2378405"/>
            <a:ext cx="552450" cy="552450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2894010" y="2664155"/>
            <a:ext cx="1109662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4565647" y="2654630"/>
            <a:ext cx="1109663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>
            <a:off x="6260204" y="2645105"/>
            <a:ext cx="1008785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17375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32015" y="2416733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t-1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80557" y="2383581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2400" baseline="-25000" dirty="0" err="1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endParaRPr lang="en-US" sz="2400" baseline="-25000" dirty="0">
              <a:solidFill>
                <a:srgbClr val="1737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63328" y="2390703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t+1</a:t>
            </a:r>
          </a:p>
        </p:txBody>
      </p:sp>
      <p:sp>
        <p:nvSpPr>
          <p:cNvPr id="39" name="Text Box 63"/>
          <p:cNvSpPr txBox="1">
            <a:spLocks noChangeArrowheads="1"/>
          </p:cNvSpPr>
          <p:nvPr/>
        </p:nvSpPr>
        <p:spPr bwMode="auto">
          <a:xfrm>
            <a:off x="7142874" y="2248013"/>
            <a:ext cx="35750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 dirty="0">
                <a:solidFill>
                  <a:srgbClr val="17375E"/>
                </a:solidFill>
                <a:latin typeface="+mn-lt"/>
              </a:rPr>
              <a:t>latent states</a:t>
            </a:r>
          </a:p>
          <a:p>
            <a:pPr algn="ctr" eaLnBrk="1" hangingPunct="1"/>
            <a:r>
              <a:rPr lang="en-US" altLang="x-none" dirty="0">
                <a:solidFill>
                  <a:srgbClr val="17375E"/>
                </a:solidFill>
                <a:latin typeface="+mn-lt"/>
              </a:rPr>
              <a:t>e.g., event or steady</a:t>
            </a:r>
          </a:p>
        </p:txBody>
      </p:sp>
      <p:sp>
        <p:nvSpPr>
          <p:cNvPr id="40" name="Line 51"/>
          <p:cNvSpPr>
            <a:spLocks noChangeShapeType="1"/>
          </p:cNvSpPr>
          <p:nvPr/>
        </p:nvSpPr>
        <p:spPr bwMode="auto">
          <a:xfrm rot="5400000">
            <a:off x="2312552" y="3285888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41" name="Line 51"/>
          <p:cNvSpPr>
            <a:spLocks noChangeShapeType="1"/>
          </p:cNvSpPr>
          <p:nvPr/>
        </p:nvSpPr>
        <p:spPr bwMode="auto">
          <a:xfrm rot="5400000">
            <a:off x="3969615" y="3271838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42" name="Line 51"/>
          <p:cNvSpPr>
            <a:spLocks noChangeShapeType="1"/>
          </p:cNvSpPr>
          <p:nvPr/>
        </p:nvSpPr>
        <p:spPr bwMode="auto">
          <a:xfrm rot="5400000">
            <a:off x="5654387" y="3252022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083209" y="1921192"/>
            <a:ext cx="5214919" cy="1096204"/>
            <a:chOff x="779436" y="3671673"/>
            <a:chExt cx="5214919" cy="1096204"/>
          </a:xfrm>
        </p:grpSpPr>
        <p:sp>
          <p:nvSpPr>
            <p:cNvPr id="44" name="Rounded Rectangle 43"/>
            <p:cNvSpPr/>
            <p:nvPr/>
          </p:nvSpPr>
          <p:spPr>
            <a:xfrm>
              <a:off x="1943741" y="4060110"/>
              <a:ext cx="4050614" cy="707767"/>
            </a:xfrm>
            <a:prstGeom prst="roundRect">
              <a:avLst/>
            </a:prstGeom>
            <a:noFill/>
            <a:ln w="28575">
              <a:solidFill>
                <a:srgbClr val="EE64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E6419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9436" y="3671673"/>
              <a:ext cx="4651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EE6419"/>
                  </a:solidFill>
                </a:rPr>
                <a:t>Markovian state sequence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60943" y="3497255"/>
            <a:ext cx="1998730" cy="1943508"/>
            <a:chOff x="696650" y="4906673"/>
            <a:chExt cx="1998730" cy="1943508"/>
          </a:xfrm>
        </p:grpSpPr>
        <p:sp>
          <p:nvSpPr>
            <p:cNvPr id="47" name="Rounded Rectangle 46"/>
            <p:cNvSpPr/>
            <p:nvPr/>
          </p:nvSpPr>
          <p:spPr>
            <a:xfrm>
              <a:off x="1981929" y="4906673"/>
              <a:ext cx="713451" cy="1943508"/>
            </a:xfrm>
            <a:prstGeom prst="roundRect">
              <a:avLst/>
            </a:prstGeom>
            <a:noFill/>
            <a:ln w="28575">
              <a:solidFill>
                <a:srgbClr val="EE64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E6419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6650" y="5883714"/>
              <a:ext cx="1544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EE6419"/>
                  </a:solidFill>
                </a:rPr>
                <a:t>True value mapping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908956" y="3497138"/>
            <a:ext cx="4591789" cy="1076995"/>
            <a:chOff x="3067294" y="4863543"/>
            <a:chExt cx="4591789" cy="1076995"/>
          </a:xfrm>
        </p:grpSpPr>
        <p:sp>
          <p:nvSpPr>
            <p:cNvPr id="50" name="Rounded Rectangle 49"/>
            <p:cNvSpPr/>
            <p:nvPr/>
          </p:nvSpPr>
          <p:spPr>
            <a:xfrm>
              <a:off x="3067294" y="4863543"/>
              <a:ext cx="2408001" cy="694752"/>
            </a:xfrm>
            <a:prstGeom prst="roundRect">
              <a:avLst/>
            </a:prstGeom>
            <a:noFill/>
            <a:ln w="28575">
              <a:solidFill>
                <a:srgbClr val="EE64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E6419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230213" y="5571206"/>
              <a:ext cx="24288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EE6419"/>
                  </a:solidFill>
                </a:rPr>
                <a:t>Kinematics transitions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1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Example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5766" y="1635932"/>
            <a:ext cx="9532165" cy="350226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8B1A061-F12C-475A-B842-76A0E41C0A82}"/>
              </a:ext>
            </a:extLst>
          </p:cNvPr>
          <p:cNvSpPr txBox="1"/>
          <p:nvPr/>
        </p:nvSpPr>
        <p:spPr>
          <a:xfrm>
            <a:off x="739117" y="2094138"/>
            <a:ext cx="57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EE6419"/>
                </a:solidFill>
              </a:rPr>
              <a:t>VAV</a:t>
            </a:r>
            <a:endParaRPr lang="en-US" sz="2000" b="1" dirty="0">
              <a:solidFill>
                <a:srgbClr val="EE641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0F9F677-53D3-4C94-A809-F1AB08097625}"/>
              </a:ext>
            </a:extLst>
          </p:cNvPr>
          <p:cNvSpPr txBox="1"/>
          <p:nvPr/>
        </p:nvSpPr>
        <p:spPr>
          <a:xfrm>
            <a:off x="546339" y="3103650"/>
            <a:ext cx="922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6419"/>
                </a:solidFill>
              </a:rPr>
              <a:t> AHU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3901A1C-147B-45FC-B56D-CA51BC21AA82}"/>
              </a:ext>
            </a:extLst>
          </p:cNvPr>
          <p:cNvSpPr txBox="1"/>
          <p:nvPr/>
        </p:nvSpPr>
        <p:spPr>
          <a:xfrm>
            <a:off x="599142" y="4149500"/>
            <a:ext cx="857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7375E"/>
                </a:solidFill>
              </a:rPr>
              <a:t>AHU 2</a:t>
            </a:r>
            <a:endParaRPr lang="en-US" sz="2000" b="1" dirty="0">
              <a:solidFill>
                <a:srgbClr val="17375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394599" y="1695596"/>
            <a:ext cx="416365" cy="2240342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89089" y="1690690"/>
            <a:ext cx="503802" cy="2240342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65849" y="1690690"/>
            <a:ext cx="503802" cy="2240342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83117" y="1690690"/>
            <a:ext cx="670560" cy="2240342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921163" y="1690690"/>
            <a:ext cx="378514" cy="2240342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521745" y="1690690"/>
            <a:ext cx="378514" cy="2240342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140227" y="1703837"/>
            <a:ext cx="378514" cy="2240342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40400" y="1703837"/>
            <a:ext cx="416365" cy="2240342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Sift Out </a:t>
            </a:r>
            <a:r>
              <a:rPr lang="en-US" sz="3200" b="1" dirty="0">
                <a:solidFill>
                  <a:srgbClr val="17375E"/>
                </a:solidFill>
                <a:latin typeface="Arial Rounded MT Bold" panose="020F0704030504030204" pitchFamily="34" charset="0"/>
              </a:rPr>
              <a:t>Coincident</a:t>
            </a:r>
            <a:r>
              <a:rPr lang="en-US" sz="3200" b="1" dirty="0">
                <a:latin typeface="Arial Rounded MT Bold" panose="020F0704030504030204" pitchFamily="34" charset="0"/>
              </a:rPr>
              <a:t>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37" b="29123"/>
          <a:stretch/>
        </p:blipFill>
        <p:spPr>
          <a:xfrm>
            <a:off x="959892" y="1955866"/>
            <a:ext cx="7721608" cy="401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45868" y="3101432"/>
            <a:ext cx="3669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Correlation 		Before 	  After</a:t>
            </a:r>
          </a:p>
          <a:p>
            <a:endParaRPr lang="en-US" b="1" dirty="0">
              <a:solidFill>
                <a:srgbClr val="17375E"/>
              </a:solidFill>
            </a:endParaRPr>
          </a:p>
          <a:p>
            <a:r>
              <a:rPr lang="en-US" b="1" dirty="0">
                <a:solidFill>
                  <a:srgbClr val="17375E"/>
                </a:solidFill>
              </a:rPr>
              <a:t>&lt;top, mid&gt;: 		0.73	  0.87</a:t>
            </a:r>
          </a:p>
          <a:p>
            <a:r>
              <a:rPr lang="en-US" b="1" dirty="0">
                <a:solidFill>
                  <a:srgbClr val="17375E"/>
                </a:solidFill>
              </a:rPr>
              <a:t>&lt;top, bottom&gt;:  	0.59	  0.31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363254" y="2288706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E6419"/>
                </a:solidFill>
              </a:rPr>
              <a:t>AHU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4490F7A4-CE63-4856-A126-4BA47305B7F4}"/>
              </a:ext>
            </a:extLst>
          </p:cNvPr>
          <p:cNvSpPr/>
          <p:nvPr/>
        </p:nvSpPr>
        <p:spPr>
          <a:xfrm>
            <a:off x="3114498" y="1827061"/>
            <a:ext cx="611681" cy="3942803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33" descr="Image result for curly arrow icon">
            <a:extLst>
              <a:ext uri="{FF2B5EF4-FFF2-40B4-BE49-F238E27FC236}">
                <a16:creationId xmlns="" xmlns:a16="http://schemas.microsoft.com/office/drawing/2014/main" id="{29B87C03-39E7-4541-9AE6-701B10468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280459">
            <a:off x="11138047" y="3744118"/>
            <a:ext cx="378779" cy="1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33" descr="Image result for curly arrow icon">
            <a:extLst>
              <a:ext uri="{FF2B5EF4-FFF2-40B4-BE49-F238E27FC236}">
                <a16:creationId xmlns="" xmlns:a16="http://schemas.microsoft.com/office/drawing/2014/main" id="{29B87C03-39E7-4541-9AE6-701B10468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1575" flipV="1">
            <a:off x="11163738" y="4079222"/>
            <a:ext cx="329619" cy="14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4F3C718-BF14-4B48-BE82-8F6617272382}"/>
              </a:ext>
            </a:extLst>
          </p:cNvPr>
          <p:cNvSpPr txBox="1"/>
          <p:nvPr/>
        </p:nvSpPr>
        <p:spPr>
          <a:xfrm>
            <a:off x="265185" y="3480641"/>
            <a:ext cx="79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6419"/>
                </a:solidFill>
              </a:rPr>
              <a:t>VAV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77A863D7-E6A7-43A4-A54B-811AE5C85788}"/>
              </a:ext>
            </a:extLst>
          </p:cNvPr>
          <p:cNvSpPr txBox="1"/>
          <p:nvPr/>
        </p:nvSpPr>
        <p:spPr>
          <a:xfrm>
            <a:off x="265185" y="4704326"/>
            <a:ext cx="79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7375E"/>
                </a:solidFill>
              </a:rPr>
              <a:t>VAV 2</a:t>
            </a:r>
          </a:p>
        </p:txBody>
      </p:sp>
    </p:spTree>
    <p:extLst>
      <p:ext uri="{BB962C8B-B14F-4D97-AF65-F5344CB8AC3E}">
        <p14:creationId xmlns:p14="http://schemas.microsoft.com/office/powerpoint/2010/main" val="2153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animBg="1"/>
      <p:bldP spid="2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Evaluation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A690008C-5F21-4F60-BA0F-2D7F11B3B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67500"/>
              </p:ext>
            </p:extLst>
          </p:nvPr>
        </p:nvGraphicFramePr>
        <p:xfrm>
          <a:off x="1573527" y="2184818"/>
          <a:ext cx="8170638" cy="1537420"/>
        </p:xfrm>
        <a:graphic>
          <a:graphicData uri="http://schemas.openxmlformats.org/drawingml/2006/table">
            <a:tbl>
              <a:tblPr/>
              <a:tblGrid>
                <a:gridCol w="22066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4355">
                <a:tc>
                  <a:txBody>
                    <a:bodyPr/>
                    <a:lstStyle/>
                    <a:p>
                      <a:pPr algn="r" rtl="0" fontAlgn="b"/>
                      <a:endParaRPr lang="en-US" sz="2000" b="1" dirty="0">
                        <a:solidFill>
                          <a:srgbClr val="17375E"/>
                        </a:solidFill>
                        <a:effectLst/>
                        <a:latin typeface="+mn-lt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3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# of VAV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261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113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195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uk-UA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510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259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43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# of AHU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504143728"/>
                  </a:ext>
                </a:extLst>
              </a:tr>
              <a:tr h="3843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# of Sensor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2,754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1,318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2,010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4,811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2,379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76375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58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Functional Relation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7070" y="6013356"/>
            <a:ext cx="2743200" cy="365125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77153695"/>
              </p:ext>
            </p:extLst>
          </p:nvPr>
        </p:nvGraphicFramePr>
        <p:xfrm>
          <a:off x="2865166" y="2021552"/>
          <a:ext cx="6828903" cy="363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97E23B3-4BBD-4145-8B0D-83A0DD731884}"/>
              </a:ext>
            </a:extLst>
          </p:cNvPr>
          <p:cNvSpPr txBox="1"/>
          <p:nvPr/>
        </p:nvSpPr>
        <p:spPr>
          <a:xfrm rot="16200000">
            <a:off x="1606901" y="3491534"/>
            <a:ext cx="2177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Inference Accuracy (%)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3D6A40E-9FF3-4E56-B5B2-6347B2142220}"/>
              </a:ext>
            </a:extLst>
          </p:cNvPr>
          <p:cNvSpPr/>
          <p:nvPr/>
        </p:nvSpPr>
        <p:spPr>
          <a:xfrm>
            <a:off x="8657866" y="2324100"/>
            <a:ext cx="528992" cy="2878426"/>
          </a:xfrm>
          <a:prstGeom prst="rect">
            <a:avLst/>
          </a:prstGeom>
          <a:noFill/>
          <a:ln w="3810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3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2" y="1552195"/>
            <a:ext cx="7505700" cy="387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4509" y="4592620"/>
            <a:ext cx="7557025" cy="17883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35304" y="152332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60190" y="175371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45023" y="115208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57538" y="4640745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 Temp 2 RMI204 </a:t>
            </a:r>
          </a:p>
          <a:p>
            <a:r>
              <a:rPr lang="en-US" sz="16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 Floor 1 Area1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4557" y="5163640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SODA1R300__ART</a:t>
            </a:r>
          </a:p>
          <a:p>
            <a:r>
              <a:rPr lang="en-US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SODA1R410B_ART </a:t>
            </a:r>
          </a:p>
        </p:txBody>
      </p:sp>
    </p:spTree>
    <p:extLst>
      <p:ext uri="{BB962C8B-B14F-4D97-AF65-F5344CB8AC3E}">
        <p14:creationId xmlns:p14="http://schemas.microsoft.com/office/powerpoint/2010/main" val="355354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Effect of Amount of </a:t>
            </a:r>
            <a:r>
              <a:rPr lang="en-US" altLang="zh-CN" sz="3200" b="1" dirty="0">
                <a:latin typeface="Arial Rounded MT Bold" panose="020F0704030504030204" pitchFamily="34" charset="0"/>
              </a:rPr>
              <a:t>Data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4445"/>
          <a:stretch/>
        </p:blipFill>
        <p:spPr>
          <a:xfrm>
            <a:off x="3210034" y="1941206"/>
            <a:ext cx="6049818" cy="39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3D6A40E-9FF3-4E56-B5B2-6347B2142220}"/>
              </a:ext>
            </a:extLst>
          </p:cNvPr>
          <p:cNvSpPr/>
          <p:nvPr/>
        </p:nvSpPr>
        <p:spPr>
          <a:xfrm>
            <a:off x="5893934" y="3901103"/>
            <a:ext cx="1439215" cy="1263441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9C6C06DD-D1D6-461A-A1C6-1FB49D32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6792" y="3991922"/>
            <a:ext cx="527868" cy="52786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90D04E2-CA80-46B7-91DD-D0EF2ECED6BF}"/>
              </a:ext>
            </a:extLst>
          </p:cNvPr>
          <p:cNvGrpSpPr/>
          <p:nvPr/>
        </p:nvGrpSpPr>
        <p:grpSpPr>
          <a:xfrm>
            <a:off x="6585453" y="4474852"/>
            <a:ext cx="680344" cy="680344"/>
            <a:chOff x="6737071" y="2710774"/>
            <a:chExt cx="773343" cy="773343"/>
          </a:xfrm>
        </p:grpSpPr>
        <p:pic>
          <p:nvPicPr>
            <p:cNvPr id="8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291CA8C3-DEE4-448F-AA87-99395373E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9F6DB05-1037-41C8-B108-E3A56440D9B1}"/>
                </a:ext>
              </a:extLst>
            </p:cNvPr>
            <p:cNvSpPr txBox="1"/>
            <p:nvPr/>
          </p:nvSpPr>
          <p:spPr>
            <a:xfrm>
              <a:off x="6912409" y="2932623"/>
              <a:ext cx="367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3092574-D2EF-437A-B826-7436941AD1D1}"/>
              </a:ext>
            </a:extLst>
          </p:cNvPr>
          <p:cNvGrpSpPr/>
          <p:nvPr/>
        </p:nvGrpSpPr>
        <p:grpSpPr>
          <a:xfrm>
            <a:off x="4858394" y="1248154"/>
            <a:ext cx="1752217" cy="898849"/>
            <a:chOff x="1307960" y="2643814"/>
            <a:chExt cx="1881555" cy="979037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B616259-77E9-419B-BDB9-CB4660F68928}"/>
                </a:ext>
              </a:extLst>
            </p:cNvPr>
            <p:cNvSpPr/>
            <p:nvPr/>
          </p:nvSpPr>
          <p:spPr>
            <a:xfrm>
              <a:off x="1310589" y="2694372"/>
              <a:ext cx="1878926" cy="928479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44812E8-1DA0-4845-B989-686C9E2FC382}"/>
                </a:ext>
              </a:extLst>
            </p:cNvPr>
            <p:cNvSpPr txBox="1"/>
            <p:nvPr/>
          </p:nvSpPr>
          <p:spPr>
            <a:xfrm>
              <a:off x="1307960" y="2643814"/>
              <a:ext cx="896079" cy="56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7375E"/>
                  </a:solidFill>
                </a:rPr>
                <a:t>AHU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A4C7AE3F-F584-4B21-AB18-AB6BF243C591}"/>
              </a:ext>
            </a:extLst>
          </p:cNvPr>
          <p:cNvGrpSpPr/>
          <p:nvPr/>
        </p:nvGrpSpPr>
        <p:grpSpPr>
          <a:xfrm>
            <a:off x="5285465" y="2634499"/>
            <a:ext cx="1319583" cy="628522"/>
            <a:chOff x="2570558" y="4672821"/>
            <a:chExt cx="1319583" cy="62852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4476F92A-3B3D-4D2D-943C-1835952EBD9E}"/>
                </a:ext>
              </a:extLst>
            </p:cNvPr>
            <p:cNvSpPr/>
            <p:nvPr/>
          </p:nvSpPr>
          <p:spPr>
            <a:xfrm>
              <a:off x="2594050" y="4715120"/>
              <a:ext cx="1296091" cy="586223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3F4A766-BB6C-4093-A728-A049142D5E65}"/>
                </a:ext>
              </a:extLst>
            </p:cNvPr>
            <p:cNvSpPr txBox="1"/>
            <p:nvPr/>
          </p:nvSpPr>
          <p:spPr>
            <a:xfrm>
              <a:off x="2570558" y="4672821"/>
              <a:ext cx="685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7375E"/>
                  </a:solidFill>
                </a:rPr>
                <a:t>VAV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98AAB00-B9B5-4A70-AC43-CF862628DA5F}"/>
              </a:ext>
            </a:extLst>
          </p:cNvPr>
          <p:cNvGrpSpPr/>
          <p:nvPr/>
        </p:nvGrpSpPr>
        <p:grpSpPr>
          <a:xfrm>
            <a:off x="4858394" y="3796317"/>
            <a:ext cx="2407403" cy="1425565"/>
            <a:chOff x="6145246" y="3970052"/>
            <a:chExt cx="2407403" cy="1425565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21CA3909-41F9-4163-A318-1B79363B5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08229" y="4485960"/>
              <a:ext cx="812633" cy="812633"/>
            </a:xfrm>
            <a:prstGeom prst="rect">
              <a:avLst/>
            </a:prstGeom>
          </p:spPr>
        </p:pic>
        <p:sp>
          <p:nvSpPr>
            <p:cNvPr id="20" name="Rectangle: Rounded Corners 4">
              <a:extLst>
                <a:ext uri="{FF2B5EF4-FFF2-40B4-BE49-F238E27FC236}">
                  <a16:creationId xmlns="" xmlns:a16="http://schemas.microsoft.com/office/drawing/2014/main" id="{01157169-5D7D-4B9A-93BA-B7522EFE17C4}"/>
                </a:ext>
              </a:extLst>
            </p:cNvPr>
            <p:cNvSpPr/>
            <p:nvPr/>
          </p:nvSpPr>
          <p:spPr>
            <a:xfrm>
              <a:off x="6145246" y="3970052"/>
              <a:ext cx="2407403" cy="142556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17375E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D8AA70A-EC85-4012-995F-8A447173FE67}"/>
              </a:ext>
            </a:extLst>
          </p:cNvPr>
          <p:cNvGrpSpPr/>
          <p:nvPr/>
        </p:nvGrpSpPr>
        <p:grpSpPr>
          <a:xfrm rot="16200000">
            <a:off x="6083758" y="2197853"/>
            <a:ext cx="444875" cy="415219"/>
            <a:chOff x="4951117" y="965867"/>
            <a:chExt cx="878307" cy="92954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1FB01384-8A0D-4F70-9BA7-799A2E42A26C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BAEE33A5-3762-4503-8A22-F4957DA4951C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74">
              <a:extLst>
                <a:ext uri="{FF2B5EF4-FFF2-40B4-BE49-F238E27FC236}">
                  <a16:creationId xmlns="" xmlns:a16="http://schemas.microsoft.com/office/drawing/2014/main" id="{272BC515-FEEA-400B-B803-7475EA3AD13D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ounded Rectangle 75">
              <a:extLst>
                <a:ext uri="{FF2B5EF4-FFF2-40B4-BE49-F238E27FC236}">
                  <a16:creationId xmlns="" xmlns:a16="http://schemas.microsoft.com/office/drawing/2014/main" id="{AC6E0BAE-D324-4488-BF95-5CF7E12BC812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75288DDA-83FD-4D29-9087-2A15A4B71306}"/>
              </a:ext>
            </a:extLst>
          </p:cNvPr>
          <p:cNvGrpSpPr/>
          <p:nvPr/>
        </p:nvGrpSpPr>
        <p:grpSpPr>
          <a:xfrm rot="16200000">
            <a:off x="6083758" y="3318920"/>
            <a:ext cx="444875" cy="415219"/>
            <a:chOff x="4951117" y="965867"/>
            <a:chExt cx="878307" cy="92954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0660EE8-1D13-43F0-A9B4-1CFDC618C20D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CC5C390D-D3D9-4F06-927E-78947008D7BA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74">
              <a:extLst>
                <a:ext uri="{FF2B5EF4-FFF2-40B4-BE49-F238E27FC236}">
                  <a16:creationId xmlns="" xmlns:a16="http://schemas.microsoft.com/office/drawing/2014/main" id="{54225AD3-8BF6-4CEA-88C0-CF0BEC5F0A93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ounded Rectangle 75">
              <a:extLst>
                <a:ext uri="{FF2B5EF4-FFF2-40B4-BE49-F238E27FC236}">
                  <a16:creationId xmlns="" xmlns:a16="http://schemas.microsoft.com/office/drawing/2014/main" id="{44470C65-2EE8-4AFB-B1A6-A0EBE9FDCEDD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1" name="Picture 2" descr="Image result for airflow icon">
            <a:extLst>
              <a:ext uri="{FF2B5EF4-FFF2-40B4-BE49-F238E27FC236}">
                <a16:creationId xmlns="" xmlns:a16="http://schemas.microsoft.com/office/drawing/2014/main" id="{9C34906D-0242-4227-A8C6-7A082D37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51797" y="2709151"/>
            <a:ext cx="496868" cy="49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66393969-4B75-423B-87E6-6DE48A15E5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740" y="1561172"/>
            <a:ext cx="572909" cy="5510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8DFDF6A0-ED54-4C94-970E-15E8E05FED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52" y="4631821"/>
            <a:ext cx="575918" cy="41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3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FDB9C6-CAB4-427B-A0EA-5144824F9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70" y="2247951"/>
            <a:ext cx="780703" cy="5600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F3B7814C-54EC-4558-BE23-71458F13A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85" y="2247951"/>
            <a:ext cx="780703" cy="5600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64C22890-901A-4905-AA38-D6EBB4459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69" y="2250392"/>
            <a:ext cx="780703" cy="560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64329" y="2008339"/>
            <a:ext cx="2691313" cy="10489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19302122">
            <a:off x="550369" y="2080063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1093745" y="3142279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</a:rPr>
              <a:t>RM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7232300" y="3142279"/>
            <a:ext cx="8819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A8522"/>
                </a:solidFill>
              </a:rPr>
              <a:t>RM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4232369" y="314324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43900"/>
                </a:solidFill>
              </a:rPr>
              <a:t>RM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233657" y="4518550"/>
            <a:ext cx="3758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</a:rPr>
              <a:t>Objective: </a:t>
            </a:r>
          </a:p>
          <a:p>
            <a:r>
              <a:rPr lang="en-US" sz="2400" b="1" dirty="0">
                <a:solidFill>
                  <a:srgbClr val="17375E"/>
                </a:solidFill>
              </a:rPr>
              <a:t>Higher sum of all red edges</a:t>
            </a:r>
          </a:p>
        </p:txBody>
      </p:sp>
      <p:pic>
        <p:nvPicPr>
          <p:cNvPr id="33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5D7D3E10-1CD8-4567-9F10-51FE0974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907" y="2191208"/>
            <a:ext cx="672069" cy="672069"/>
          </a:xfrm>
          <a:prstGeom prst="rect">
            <a:avLst/>
          </a:prstGeom>
          <a:noFill/>
        </p:spPr>
      </p:pic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86D8045B-BB18-4D22-AE92-B420996FA5B9}"/>
              </a:ext>
            </a:extLst>
          </p:cNvPr>
          <p:cNvGrpSpPr/>
          <p:nvPr/>
        </p:nvGrpSpPr>
        <p:grpSpPr>
          <a:xfrm>
            <a:off x="7124817" y="2119987"/>
            <a:ext cx="840271" cy="787361"/>
            <a:chOff x="6737073" y="2710774"/>
            <a:chExt cx="773343" cy="773343"/>
          </a:xfrm>
        </p:grpSpPr>
        <p:pic>
          <p:nvPicPr>
            <p:cNvPr id="3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A0B790FE-68D1-485D-A426-F56D8CF3C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3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770381A2-10DE-4B14-BA2E-4C5698D9B662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42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CE5E0FAE-D8B4-4A79-B809-BC6A6CCA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967" y="2189217"/>
            <a:ext cx="672069" cy="672069"/>
          </a:xfrm>
          <a:prstGeom prst="rect">
            <a:avLst/>
          </a:prstGeom>
          <a:noFill/>
        </p:spPr>
      </p:pic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282342FB-8274-444D-8625-129ECF7DE5E0}"/>
              </a:ext>
            </a:extLst>
          </p:cNvPr>
          <p:cNvGrpSpPr/>
          <p:nvPr/>
        </p:nvGrpSpPr>
        <p:grpSpPr>
          <a:xfrm>
            <a:off x="4109281" y="2131832"/>
            <a:ext cx="840271" cy="787361"/>
            <a:chOff x="6737071" y="2710774"/>
            <a:chExt cx="773343" cy="773343"/>
          </a:xfrm>
        </p:grpSpPr>
        <p:pic>
          <p:nvPicPr>
            <p:cNvPr id="4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93A4C79-51FD-434C-8FE8-824C21E28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24999CD-6D19-469B-B22D-748E5331D1C9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47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AE5FBE23-1B54-4BD8-9F8D-FD8B7C26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9594" y="2191208"/>
            <a:ext cx="672069" cy="672069"/>
          </a:xfrm>
          <a:prstGeom prst="rect">
            <a:avLst/>
          </a:prstGeom>
          <a:noFill/>
        </p:spPr>
      </p:pic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ECC3D38-6640-4F1F-9217-F25975EC497F}"/>
              </a:ext>
            </a:extLst>
          </p:cNvPr>
          <p:cNvGrpSpPr/>
          <p:nvPr/>
        </p:nvGrpSpPr>
        <p:grpSpPr>
          <a:xfrm>
            <a:off x="1093745" y="2108406"/>
            <a:ext cx="840271" cy="787361"/>
            <a:chOff x="6737071" y="2710774"/>
            <a:chExt cx="773343" cy="773343"/>
          </a:xfrm>
        </p:grpSpPr>
        <p:pic>
          <p:nvPicPr>
            <p:cNvPr id="49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5F3F23D4-93E6-4511-9C59-8D26639B2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50878C1-DB1F-48B2-8C67-9A555C01D3D9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sp>
        <p:nvSpPr>
          <p:cNvPr id="51" name="Rectangle: Rounded Corners 4">
            <a:extLst>
              <a:ext uri="{FF2B5EF4-FFF2-40B4-BE49-F238E27FC236}">
                <a16:creationId xmlns="" xmlns:a16="http://schemas.microsoft.com/office/drawing/2014/main" id="{B750180F-D733-4B4B-BFF2-8CF5AA3BA203}"/>
              </a:ext>
            </a:extLst>
          </p:cNvPr>
          <p:cNvSpPr/>
          <p:nvPr/>
        </p:nvSpPr>
        <p:spPr>
          <a:xfrm>
            <a:off x="3307265" y="2002791"/>
            <a:ext cx="2691313" cy="1048901"/>
          </a:xfrm>
          <a:prstGeom prst="roundRect">
            <a:avLst/>
          </a:prstGeom>
          <a:noFill/>
          <a:ln w="38100">
            <a:solidFill>
              <a:srgbClr val="B43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Rectangle: Rounded Corners 4">
            <a:extLst>
              <a:ext uri="{FF2B5EF4-FFF2-40B4-BE49-F238E27FC236}">
                <a16:creationId xmlns="" xmlns:a16="http://schemas.microsoft.com/office/drawing/2014/main" id="{7F04316C-3F3C-48F6-8CDD-001E16E7B871}"/>
              </a:ext>
            </a:extLst>
          </p:cNvPr>
          <p:cNvSpPr/>
          <p:nvPr/>
        </p:nvSpPr>
        <p:spPr>
          <a:xfrm>
            <a:off x="6321113" y="2002791"/>
            <a:ext cx="2691313" cy="1048901"/>
          </a:xfrm>
          <a:prstGeom prst="roundRect">
            <a:avLst/>
          </a:prstGeom>
          <a:noFill/>
          <a:ln w="38100"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="" xmlns:a16="http://schemas.microsoft.com/office/drawing/2014/main" id="{DB93CAF0-3063-4F62-B50F-A7AD08EC1CA5}"/>
              </a:ext>
            </a:extLst>
          </p:cNvPr>
          <p:cNvSpPr/>
          <p:nvPr/>
        </p:nvSpPr>
        <p:spPr>
          <a:xfrm rot="19302122">
            <a:off x="1534154" y="2100107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87C0886-3EBD-4B95-82C2-670C575B8E80}"/>
              </a:ext>
            </a:extLst>
          </p:cNvPr>
          <p:cNvSpPr/>
          <p:nvPr/>
        </p:nvSpPr>
        <p:spPr>
          <a:xfrm rot="19302122">
            <a:off x="3578324" y="2081907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>
            <a:extLst>
              <a:ext uri="{FF2B5EF4-FFF2-40B4-BE49-F238E27FC236}">
                <a16:creationId xmlns="" xmlns:a16="http://schemas.microsoft.com/office/drawing/2014/main" id="{4FE02C00-273C-4C35-9184-7C06D3F2E48E}"/>
              </a:ext>
            </a:extLst>
          </p:cNvPr>
          <p:cNvSpPr/>
          <p:nvPr/>
        </p:nvSpPr>
        <p:spPr>
          <a:xfrm rot="19302122">
            <a:off x="4507793" y="2102413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7A4088DC-06D1-49B3-BDD5-07D46E3A4E70}"/>
              </a:ext>
            </a:extLst>
          </p:cNvPr>
          <p:cNvSpPr/>
          <p:nvPr/>
        </p:nvSpPr>
        <p:spPr>
          <a:xfrm rot="19302122">
            <a:off x="6571738" y="2088524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3DA12C7E-BFBF-43EE-88FE-1906032AF322}"/>
              </a:ext>
            </a:extLst>
          </p:cNvPr>
          <p:cNvSpPr/>
          <p:nvPr/>
        </p:nvSpPr>
        <p:spPr>
          <a:xfrm rot="19302122">
            <a:off x="7551913" y="2088525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4820B978-9832-4010-8327-0B635F6BD4E6}"/>
              </a:ext>
            </a:extLst>
          </p:cNvPr>
          <p:cNvSpPr/>
          <p:nvPr/>
        </p:nvSpPr>
        <p:spPr>
          <a:xfrm rot="8672323">
            <a:off x="679573" y="1468161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rc 58">
            <a:extLst>
              <a:ext uri="{FF2B5EF4-FFF2-40B4-BE49-F238E27FC236}">
                <a16:creationId xmlns="" xmlns:a16="http://schemas.microsoft.com/office/drawing/2014/main" id="{3825DFDF-4C79-496E-AC26-1E366096FE2B}"/>
              </a:ext>
            </a:extLst>
          </p:cNvPr>
          <p:cNvSpPr/>
          <p:nvPr/>
        </p:nvSpPr>
        <p:spPr>
          <a:xfrm rot="8672323">
            <a:off x="3704726" y="1468707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769880AF-D90D-4D7B-AC6E-6CA785A6BC39}"/>
              </a:ext>
            </a:extLst>
          </p:cNvPr>
          <p:cNvSpPr/>
          <p:nvPr/>
        </p:nvSpPr>
        <p:spPr>
          <a:xfrm rot="8672323">
            <a:off x="6729878" y="1457826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D7B9307-73E1-443F-A17E-CCD7B0FD3144}"/>
              </a:ext>
            </a:extLst>
          </p:cNvPr>
          <p:cNvGrpSpPr/>
          <p:nvPr/>
        </p:nvGrpSpPr>
        <p:grpSpPr>
          <a:xfrm>
            <a:off x="9757569" y="1947841"/>
            <a:ext cx="2240269" cy="287810"/>
            <a:chOff x="1825741" y="510964"/>
            <a:chExt cx="6468339" cy="795048"/>
          </a:xfrm>
        </p:grpSpPr>
        <p:pic>
          <p:nvPicPr>
            <p:cNvPr id="61" name="Picture 60">
              <a:extLst>
                <a:ext uri="{FF2B5EF4-FFF2-40B4-BE49-F238E27FC236}">
                  <a16:creationId xmlns="" xmlns:a16="http://schemas.microsoft.com/office/drawing/2014/main" id="{F723499B-A34A-471E-BFB7-B771C513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="" xmlns:a16="http://schemas.microsoft.com/office/drawing/2014/main" id="{0961E238-14AA-4DDB-83DF-B03505AD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="" xmlns:a16="http://schemas.microsoft.com/office/drawing/2014/main" id="{0D7529D8-D222-47F0-9D04-974F4F0D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6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8B01C3A4-90EF-4BEE-9ED7-92B98EB0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6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86C5D1D0-C39A-4B15-B44E-22112D8EC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68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F3FB4837-B998-4A9D-B3F1-86208276B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816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70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9EA35EE3-9D58-40F4-AFCD-55AC8BA5F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72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4B2DC58E-66A4-46E1-969E-F6BAEAF9A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7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AE2C2B0-A8E7-4E11-A473-4F2270E7A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996ABE37-8C48-4761-BB58-893DF7B7CEE8}"/>
              </a:ext>
            </a:extLst>
          </p:cNvPr>
          <p:cNvGrpSpPr/>
          <p:nvPr/>
        </p:nvGrpSpPr>
        <p:grpSpPr>
          <a:xfrm>
            <a:off x="9757558" y="3518510"/>
            <a:ext cx="2240280" cy="292608"/>
            <a:chOff x="1825741" y="507592"/>
            <a:chExt cx="6468339" cy="800290"/>
          </a:xfrm>
        </p:grpSpPr>
        <p:pic>
          <p:nvPicPr>
            <p:cNvPr id="97" name="Picture 96">
              <a:extLst>
                <a:ext uri="{FF2B5EF4-FFF2-40B4-BE49-F238E27FC236}">
                  <a16:creationId xmlns="" xmlns:a16="http://schemas.microsoft.com/office/drawing/2014/main" id="{D7ADAEEF-9FA5-43D3-A993-423611FBC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="" xmlns:a16="http://schemas.microsoft.com/office/drawing/2014/main" id="{99F7556F-8978-44BF-9176-BA173F5A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="" xmlns:a16="http://schemas.microsoft.com/office/drawing/2014/main" id="{91A88E20-A1F0-42E6-9715-426740012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100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25E2E4F1-F069-49AC-BE79-0567D9A28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01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03077E72-3FE4-4A09-A9DD-76CA0296F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02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2866488-F55B-40D6-A642-30B2117D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816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03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1290672-59D4-4060-8EA7-F7D177A38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943" y="507592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0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8CC39AFD-1EBB-4130-9AB6-6C19ADAEE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0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5CF4BDC-9365-4A05-B90D-70C98C49E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701" y="520521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79065C24-46E9-454C-91DC-ED46B4487E49}"/>
              </a:ext>
            </a:extLst>
          </p:cNvPr>
          <p:cNvSpPr txBox="1"/>
          <p:nvPr/>
        </p:nvSpPr>
        <p:spPr>
          <a:xfrm>
            <a:off x="4109281" y="1259881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3.5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F603B6E-96A5-4A1D-90FA-9D53EDACB4B0}"/>
              </a:ext>
            </a:extLst>
          </p:cNvPr>
          <p:cNvSpPr txBox="1"/>
          <p:nvPr/>
        </p:nvSpPr>
        <p:spPr>
          <a:xfrm>
            <a:off x="9270684" y="190568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4.2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DEE75630-4038-4011-9197-818F9590A1A3}"/>
              </a:ext>
            </a:extLst>
          </p:cNvPr>
          <p:cNvSpPr txBox="1"/>
          <p:nvPr/>
        </p:nvSpPr>
        <p:spPr>
          <a:xfrm>
            <a:off x="9266426" y="3477784"/>
            <a:ext cx="50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3.1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F743A1C9-3BCE-4C84-9212-7E7953A4903D}"/>
              </a:ext>
            </a:extLst>
          </p:cNvPr>
          <p:cNvGrpSpPr/>
          <p:nvPr/>
        </p:nvGrpSpPr>
        <p:grpSpPr>
          <a:xfrm>
            <a:off x="9757569" y="1526968"/>
            <a:ext cx="2240269" cy="287810"/>
            <a:chOff x="1825741" y="510964"/>
            <a:chExt cx="6468339" cy="795048"/>
          </a:xfrm>
        </p:grpSpPr>
        <p:pic>
          <p:nvPicPr>
            <p:cNvPr id="110" name="Picture 109">
              <a:extLst>
                <a:ext uri="{FF2B5EF4-FFF2-40B4-BE49-F238E27FC236}">
                  <a16:creationId xmlns="" xmlns:a16="http://schemas.microsoft.com/office/drawing/2014/main" id="{F4B066A4-3CAF-49F7-A71F-495DB753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="" xmlns:a16="http://schemas.microsoft.com/office/drawing/2014/main" id="{B5C70EC1-15DE-4007-AC46-6BB63B71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="" xmlns:a16="http://schemas.microsoft.com/office/drawing/2014/main" id="{E029D4C8-0889-450F-B006-E572A79C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113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54F6E8B2-50BB-4FC7-9633-85B8E619A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1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8340D6B-57CE-41FD-8020-7B1B6BF8E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15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86C7E07-AED8-42DC-A57C-9E6961C3F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216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1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7C39A6F-24F8-4B3E-B08F-A46FC83FD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17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2D23A5E1-DED3-4717-80E8-6862229B7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922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18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765FE0C0-E0EC-4627-A393-8A273AF97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A5095C41-478B-4827-A1E1-8AECC732CD9B}"/>
              </a:ext>
            </a:extLst>
          </p:cNvPr>
          <p:cNvSpPr txBox="1"/>
          <p:nvPr/>
        </p:nvSpPr>
        <p:spPr>
          <a:xfrm>
            <a:off x="9266426" y="14815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4.8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4E905601-0964-4AEA-A4CD-DFAE95411986}"/>
              </a:ext>
            </a:extLst>
          </p:cNvPr>
          <p:cNvGrpSpPr/>
          <p:nvPr/>
        </p:nvGrpSpPr>
        <p:grpSpPr>
          <a:xfrm>
            <a:off x="9762121" y="3887635"/>
            <a:ext cx="2235717" cy="292608"/>
            <a:chOff x="1838916" y="507592"/>
            <a:chExt cx="6455164" cy="800290"/>
          </a:xfrm>
        </p:grpSpPr>
        <p:pic>
          <p:nvPicPr>
            <p:cNvPr id="121" name="Picture 120">
              <a:extLst>
                <a:ext uri="{FF2B5EF4-FFF2-40B4-BE49-F238E27FC236}">
                  <a16:creationId xmlns="" xmlns:a16="http://schemas.microsoft.com/office/drawing/2014/main" id="{E0731C10-810F-4B8C-A766-C59B603E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="" xmlns:a16="http://schemas.microsoft.com/office/drawing/2014/main" id="{AF49277E-A151-4ECB-8D1B-CE7C0908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="" xmlns:a16="http://schemas.microsoft.com/office/drawing/2014/main" id="{799F4BB9-68D6-44BE-BBD1-39A914729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12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4D18BC08-075F-41CF-AA35-9AF836859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849" y="587427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2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2B8B0598-6C77-439F-8667-5A187748D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26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2987207-C046-4667-940D-2AE2C64EF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916" y="587430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27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1012198A-91D2-4DD2-A83F-61D0DC814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943" y="507592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28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DE6077CC-F385-4212-8D87-DE2FDE066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29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F0428656-88AC-43DC-8A0D-37BC8948E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701" y="520521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A7BEBA9A-8CA5-4B3E-BCB4-65C0DA0E44C7}"/>
              </a:ext>
            </a:extLst>
          </p:cNvPr>
          <p:cNvSpPr txBox="1"/>
          <p:nvPr/>
        </p:nvSpPr>
        <p:spPr>
          <a:xfrm>
            <a:off x="9260997" y="385502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2.8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206F8A74-810C-424F-B548-D0431CE612A6}"/>
              </a:ext>
            </a:extLst>
          </p:cNvPr>
          <p:cNvSpPr txBox="1"/>
          <p:nvPr/>
        </p:nvSpPr>
        <p:spPr>
          <a:xfrm rot="5400000">
            <a:off x="10507036" y="2549053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210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0.06628 0.04004 C 0.07995 0.04907 0.10078 0.05393 0.12253 0.05393 C 0.14714 0.05393 0.16706 0.04907 0.18073 0.04004 L 0.24727 1.48148E-6 " pathEditMode="relative" rAng="0" ptsTypes="AAAAA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26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1.48148E-6 L -0.06576 -0.04352 C -0.07956 -0.05301 -0.10026 -0.0581 -0.12201 -0.0581 C -0.14662 -0.0581 -0.16641 -0.05301 -0.18021 -0.04352 L -0.24636 1.48148E-6 " pathEditMode="relative" rAng="0" ptsTypes="AAAAA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348 L 0.06614 0.04075 C 0.07995 0.04931 0.10065 0.05394 0.12239 0.05394 C 0.147 0.05394 0.1668 0.04931 0.1806 0.04075 L 0.247 0.00348 " pathEditMode="relative" rAng="0" ptsTypes="AAAAA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25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2.96296E-6 L -0.06679 -0.03496 C -0.08059 -0.04283 -0.10143 -0.04699 -0.12317 -0.04699 C -0.14791 -0.04699 -0.16783 -0.04283 -0.18164 -0.03496 L -0.24791 2.96296E-6 " pathEditMode="relative" rAng="0" ptsTypes="AAA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36" grpId="0"/>
      <p:bldP spid="37" grpId="0"/>
      <p:bldP spid="38" grpId="0"/>
      <p:bldP spid="39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6" grpId="0"/>
      <p:bldP spid="107" grpId="0"/>
      <p:bldP spid="108" grpId="0"/>
      <p:bldP spid="108" grpId="1"/>
      <p:bldP spid="119" grpId="0"/>
      <p:bldP spid="130" grpId="0"/>
      <p:bldP spid="130" grpId="1"/>
      <p:bldP spid="1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FDB9C6-CAB4-427B-A0EA-5144824F9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46" y="2241353"/>
            <a:ext cx="780703" cy="5600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F3B7814C-54EC-4558-BE23-71458F13A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80" y="2258048"/>
            <a:ext cx="780703" cy="5600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64C22890-901A-4905-AA38-D6EBB4459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69" y="2250392"/>
            <a:ext cx="780703" cy="560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64329" y="2008339"/>
            <a:ext cx="2691313" cy="10489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19302122">
            <a:off x="550369" y="2080063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1093745" y="3142279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</a:rPr>
              <a:t>RM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7232300" y="3142279"/>
            <a:ext cx="8819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A8522"/>
                </a:solidFill>
              </a:rPr>
              <a:t>RM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4232369" y="314324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43900"/>
                </a:solidFill>
              </a:rPr>
              <a:t>RM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233657" y="4518550"/>
            <a:ext cx="3758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</a:rPr>
              <a:t>Objective: </a:t>
            </a:r>
          </a:p>
          <a:p>
            <a:r>
              <a:rPr lang="en-US" sz="2400" b="1" dirty="0">
                <a:solidFill>
                  <a:srgbClr val="17375E"/>
                </a:solidFill>
              </a:rPr>
              <a:t>Higher sum of all red edges</a:t>
            </a:r>
          </a:p>
        </p:txBody>
      </p:sp>
      <p:pic>
        <p:nvPicPr>
          <p:cNvPr id="33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5D7D3E10-1CD8-4567-9F10-51FE0974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907" y="2191208"/>
            <a:ext cx="672069" cy="672069"/>
          </a:xfrm>
          <a:prstGeom prst="rect">
            <a:avLst/>
          </a:prstGeom>
          <a:noFill/>
        </p:spPr>
      </p:pic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86D8045B-BB18-4D22-AE92-B420996FA5B9}"/>
              </a:ext>
            </a:extLst>
          </p:cNvPr>
          <p:cNvGrpSpPr/>
          <p:nvPr/>
        </p:nvGrpSpPr>
        <p:grpSpPr>
          <a:xfrm>
            <a:off x="7124817" y="2119987"/>
            <a:ext cx="840271" cy="787361"/>
            <a:chOff x="6737073" y="2710774"/>
            <a:chExt cx="773343" cy="773343"/>
          </a:xfrm>
        </p:grpSpPr>
        <p:pic>
          <p:nvPicPr>
            <p:cNvPr id="3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A0B790FE-68D1-485D-A426-F56D8CF3C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3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770381A2-10DE-4B14-BA2E-4C5698D9B662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42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CE5E0FAE-D8B4-4A79-B809-BC6A6CCA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967" y="2189217"/>
            <a:ext cx="672069" cy="672069"/>
          </a:xfrm>
          <a:prstGeom prst="rect">
            <a:avLst/>
          </a:prstGeom>
          <a:noFill/>
        </p:spPr>
      </p:pic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282342FB-8274-444D-8625-129ECF7DE5E0}"/>
              </a:ext>
            </a:extLst>
          </p:cNvPr>
          <p:cNvGrpSpPr/>
          <p:nvPr/>
        </p:nvGrpSpPr>
        <p:grpSpPr>
          <a:xfrm>
            <a:off x="1088937" y="2129567"/>
            <a:ext cx="840271" cy="787361"/>
            <a:chOff x="6737071" y="2710774"/>
            <a:chExt cx="773343" cy="773343"/>
          </a:xfrm>
        </p:grpSpPr>
        <p:pic>
          <p:nvPicPr>
            <p:cNvPr id="4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93A4C79-51FD-434C-8FE8-824C21E28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24999CD-6D19-469B-B22D-748E5331D1C9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47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AE5FBE23-1B54-4BD8-9F8D-FD8B7C26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9594" y="2191208"/>
            <a:ext cx="672069" cy="672069"/>
          </a:xfrm>
          <a:prstGeom prst="rect">
            <a:avLst/>
          </a:prstGeom>
          <a:noFill/>
        </p:spPr>
      </p:pic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ECC3D38-6640-4F1F-9217-F25975EC497F}"/>
              </a:ext>
            </a:extLst>
          </p:cNvPr>
          <p:cNvGrpSpPr/>
          <p:nvPr/>
        </p:nvGrpSpPr>
        <p:grpSpPr>
          <a:xfrm>
            <a:off x="4113131" y="2129169"/>
            <a:ext cx="840271" cy="787361"/>
            <a:chOff x="6737071" y="2710774"/>
            <a:chExt cx="773343" cy="773343"/>
          </a:xfrm>
        </p:grpSpPr>
        <p:pic>
          <p:nvPicPr>
            <p:cNvPr id="49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5F3F23D4-93E6-4511-9C59-8D26639B2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50878C1-DB1F-48B2-8C67-9A555C01D3D9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sp>
        <p:nvSpPr>
          <p:cNvPr id="51" name="Rectangle: Rounded Corners 4">
            <a:extLst>
              <a:ext uri="{FF2B5EF4-FFF2-40B4-BE49-F238E27FC236}">
                <a16:creationId xmlns="" xmlns:a16="http://schemas.microsoft.com/office/drawing/2014/main" id="{B750180F-D733-4B4B-BFF2-8CF5AA3BA203}"/>
              </a:ext>
            </a:extLst>
          </p:cNvPr>
          <p:cNvSpPr/>
          <p:nvPr/>
        </p:nvSpPr>
        <p:spPr>
          <a:xfrm>
            <a:off x="3307265" y="2002791"/>
            <a:ext cx="2691313" cy="1048901"/>
          </a:xfrm>
          <a:prstGeom prst="roundRect">
            <a:avLst/>
          </a:prstGeom>
          <a:noFill/>
          <a:ln w="38100">
            <a:solidFill>
              <a:srgbClr val="B43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Rectangle: Rounded Corners 4">
            <a:extLst>
              <a:ext uri="{FF2B5EF4-FFF2-40B4-BE49-F238E27FC236}">
                <a16:creationId xmlns="" xmlns:a16="http://schemas.microsoft.com/office/drawing/2014/main" id="{7F04316C-3F3C-48F6-8CDD-001E16E7B871}"/>
              </a:ext>
            </a:extLst>
          </p:cNvPr>
          <p:cNvSpPr/>
          <p:nvPr/>
        </p:nvSpPr>
        <p:spPr>
          <a:xfrm>
            <a:off x="6321113" y="2002791"/>
            <a:ext cx="2691313" cy="1048901"/>
          </a:xfrm>
          <a:prstGeom prst="roundRect">
            <a:avLst/>
          </a:prstGeom>
          <a:noFill/>
          <a:ln w="38100"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="" xmlns:a16="http://schemas.microsoft.com/office/drawing/2014/main" id="{DB93CAF0-3063-4F62-B50F-A7AD08EC1CA5}"/>
              </a:ext>
            </a:extLst>
          </p:cNvPr>
          <p:cNvSpPr/>
          <p:nvPr/>
        </p:nvSpPr>
        <p:spPr>
          <a:xfrm rot="19302122">
            <a:off x="1534154" y="2100107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87C0886-3EBD-4B95-82C2-670C575B8E80}"/>
              </a:ext>
            </a:extLst>
          </p:cNvPr>
          <p:cNvSpPr/>
          <p:nvPr/>
        </p:nvSpPr>
        <p:spPr>
          <a:xfrm rot="19302122">
            <a:off x="3578324" y="2081907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>
            <a:extLst>
              <a:ext uri="{FF2B5EF4-FFF2-40B4-BE49-F238E27FC236}">
                <a16:creationId xmlns="" xmlns:a16="http://schemas.microsoft.com/office/drawing/2014/main" id="{4FE02C00-273C-4C35-9184-7C06D3F2E48E}"/>
              </a:ext>
            </a:extLst>
          </p:cNvPr>
          <p:cNvSpPr/>
          <p:nvPr/>
        </p:nvSpPr>
        <p:spPr>
          <a:xfrm rot="19302122">
            <a:off x="4507793" y="2102413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7A4088DC-06D1-49B3-BDD5-07D46E3A4E70}"/>
              </a:ext>
            </a:extLst>
          </p:cNvPr>
          <p:cNvSpPr/>
          <p:nvPr/>
        </p:nvSpPr>
        <p:spPr>
          <a:xfrm rot="19302122">
            <a:off x="6571738" y="2088524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3DA12C7E-BFBF-43EE-88FE-1906032AF322}"/>
              </a:ext>
            </a:extLst>
          </p:cNvPr>
          <p:cNvSpPr/>
          <p:nvPr/>
        </p:nvSpPr>
        <p:spPr>
          <a:xfrm rot="19302122">
            <a:off x="7551913" y="2088525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4820B978-9832-4010-8327-0B635F6BD4E6}"/>
              </a:ext>
            </a:extLst>
          </p:cNvPr>
          <p:cNvSpPr/>
          <p:nvPr/>
        </p:nvSpPr>
        <p:spPr>
          <a:xfrm rot="8672323">
            <a:off x="679573" y="1468161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rc 58">
            <a:extLst>
              <a:ext uri="{FF2B5EF4-FFF2-40B4-BE49-F238E27FC236}">
                <a16:creationId xmlns="" xmlns:a16="http://schemas.microsoft.com/office/drawing/2014/main" id="{3825DFDF-4C79-496E-AC26-1E366096FE2B}"/>
              </a:ext>
            </a:extLst>
          </p:cNvPr>
          <p:cNvSpPr/>
          <p:nvPr/>
        </p:nvSpPr>
        <p:spPr>
          <a:xfrm rot="8672323">
            <a:off x="3704726" y="1468707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769880AF-D90D-4D7B-AC6E-6CA785A6BC39}"/>
              </a:ext>
            </a:extLst>
          </p:cNvPr>
          <p:cNvSpPr/>
          <p:nvPr/>
        </p:nvSpPr>
        <p:spPr>
          <a:xfrm rot="8672323">
            <a:off x="6729878" y="1457826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D7B9307-73E1-443F-A17E-CCD7B0FD3144}"/>
              </a:ext>
            </a:extLst>
          </p:cNvPr>
          <p:cNvGrpSpPr/>
          <p:nvPr/>
        </p:nvGrpSpPr>
        <p:grpSpPr>
          <a:xfrm>
            <a:off x="9757569" y="1947841"/>
            <a:ext cx="2240269" cy="287810"/>
            <a:chOff x="1825741" y="510964"/>
            <a:chExt cx="6468339" cy="795048"/>
          </a:xfrm>
        </p:grpSpPr>
        <p:pic>
          <p:nvPicPr>
            <p:cNvPr id="61" name="Picture 60">
              <a:extLst>
                <a:ext uri="{FF2B5EF4-FFF2-40B4-BE49-F238E27FC236}">
                  <a16:creationId xmlns="" xmlns:a16="http://schemas.microsoft.com/office/drawing/2014/main" id="{F723499B-A34A-471E-BFB7-B771C513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="" xmlns:a16="http://schemas.microsoft.com/office/drawing/2014/main" id="{0961E238-14AA-4DDB-83DF-B03505AD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="" xmlns:a16="http://schemas.microsoft.com/office/drawing/2014/main" id="{0D7529D8-D222-47F0-9D04-974F4F0D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6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8B01C3A4-90EF-4BEE-9ED7-92B98EB0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6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86C5D1D0-C39A-4B15-B44E-22112D8EC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68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F3FB4837-B998-4A9D-B3F1-86208276B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816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70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9EA35EE3-9D58-40F4-AFCD-55AC8BA5F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72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4B2DC58E-66A4-46E1-969E-F6BAEAF9A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7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AE2C2B0-A8E7-4E11-A473-4F2270E7A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F603B6E-96A5-4A1D-90FA-9D53EDACB4B0}"/>
              </a:ext>
            </a:extLst>
          </p:cNvPr>
          <p:cNvSpPr txBox="1"/>
          <p:nvPr/>
        </p:nvSpPr>
        <p:spPr>
          <a:xfrm>
            <a:off x="9270684" y="190568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4.2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F743A1C9-3BCE-4C84-9212-7E7953A4903D}"/>
              </a:ext>
            </a:extLst>
          </p:cNvPr>
          <p:cNvGrpSpPr/>
          <p:nvPr/>
        </p:nvGrpSpPr>
        <p:grpSpPr>
          <a:xfrm>
            <a:off x="9757569" y="1526968"/>
            <a:ext cx="2240269" cy="287810"/>
            <a:chOff x="1825741" y="510964"/>
            <a:chExt cx="6468339" cy="795048"/>
          </a:xfrm>
        </p:grpSpPr>
        <p:pic>
          <p:nvPicPr>
            <p:cNvPr id="110" name="Picture 109">
              <a:extLst>
                <a:ext uri="{FF2B5EF4-FFF2-40B4-BE49-F238E27FC236}">
                  <a16:creationId xmlns="" xmlns:a16="http://schemas.microsoft.com/office/drawing/2014/main" id="{F4B066A4-3CAF-49F7-A71F-495DB753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="" xmlns:a16="http://schemas.microsoft.com/office/drawing/2014/main" id="{B5C70EC1-15DE-4007-AC46-6BB63B71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="" xmlns:a16="http://schemas.microsoft.com/office/drawing/2014/main" id="{E029D4C8-0889-450F-B006-E572A79C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113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54F6E8B2-50BB-4FC7-9633-85B8E619A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1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8340D6B-57CE-41FD-8020-7B1B6BF8E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15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86C7E07-AED8-42DC-A57C-9E6961C3F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216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1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7C39A6F-24F8-4B3E-B08F-A46FC83FD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17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2D23A5E1-DED3-4717-80E8-6862229B7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922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18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765FE0C0-E0EC-4627-A393-8A273AF97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A5095C41-478B-4827-A1E1-8AECC732CD9B}"/>
              </a:ext>
            </a:extLst>
          </p:cNvPr>
          <p:cNvSpPr txBox="1"/>
          <p:nvPr/>
        </p:nvSpPr>
        <p:spPr>
          <a:xfrm>
            <a:off x="9266426" y="14815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4.8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206F8A74-810C-424F-B548-D0431CE612A6}"/>
              </a:ext>
            </a:extLst>
          </p:cNvPr>
          <p:cNvSpPr txBox="1"/>
          <p:nvPr/>
        </p:nvSpPr>
        <p:spPr>
          <a:xfrm rot="5400000">
            <a:off x="10507036" y="2549053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D7B9307-73E1-443F-A17E-CCD7B0FD3144}"/>
              </a:ext>
            </a:extLst>
          </p:cNvPr>
          <p:cNvGrpSpPr/>
          <p:nvPr/>
        </p:nvGrpSpPr>
        <p:grpSpPr>
          <a:xfrm>
            <a:off x="9757569" y="3888375"/>
            <a:ext cx="2240269" cy="287810"/>
            <a:chOff x="1825741" y="510964"/>
            <a:chExt cx="6468339" cy="795048"/>
          </a:xfrm>
        </p:grpSpPr>
        <p:pic>
          <p:nvPicPr>
            <p:cNvPr id="81" name="Picture 80">
              <a:extLst>
                <a:ext uri="{FF2B5EF4-FFF2-40B4-BE49-F238E27FC236}">
                  <a16:creationId xmlns="" xmlns:a16="http://schemas.microsoft.com/office/drawing/2014/main" id="{F723499B-A34A-471E-BFB7-B771C513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0961E238-14AA-4DDB-83DF-B03505AD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="" xmlns:a16="http://schemas.microsoft.com/office/drawing/2014/main" id="{0D7529D8-D222-47F0-9D04-974F4F0D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8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8B01C3A4-90EF-4BEE-9ED7-92B98EB0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8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86C5D1D0-C39A-4B15-B44E-22112D8EC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86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F3FB4837-B998-4A9D-B3F1-86208276B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816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87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9EA35EE3-9D58-40F4-AFCD-55AC8BA5F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88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4B2DC58E-66A4-46E1-969E-F6BAEAF9A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89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AE2C2B0-A8E7-4E11-A473-4F2270E7A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CF603B6E-96A5-4A1D-90FA-9D53EDACB4B0}"/>
              </a:ext>
            </a:extLst>
          </p:cNvPr>
          <p:cNvSpPr txBox="1"/>
          <p:nvPr/>
        </p:nvSpPr>
        <p:spPr>
          <a:xfrm>
            <a:off x="9270684" y="384622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4.2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743A1C9-3BCE-4C84-9212-7E7953A4903D}"/>
              </a:ext>
            </a:extLst>
          </p:cNvPr>
          <p:cNvGrpSpPr/>
          <p:nvPr/>
        </p:nvGrpSpPr>
        <p:grpSpPr>
          <a:xfrm>
            <a:off x="9757569" y="3524652"/>
            <a:ext cx="2240269" cy="287810"/>
            <a:chOff x="1825741" y="510964"/>
            <a:chExt cx="6468339" cy="795048"/>
          </a:xfrm>
        </p:grpSpPr>
        <p:pic>
          <p:nvPicPr>
            <p:cNvPr id="92" name="Picture 91">
              <a:extLst>
                <a:ext uri="{FF2B5EF4-FFF2-40B4-BE49-F238E27FC236}">
                  <a16:creationId xmlns="" xmlns:a16="http://schemas.microsoft.com/office/drawing/2014/main" id="{F4B066A4-3CAF-49F7-A71F-495DB753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="" xmlns:a16="http://schemas.microsoft.com/office/drawing/2014/main" id="{B5C70EC1-15DE-4007-AC46-6BB63B71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="" xmlns:a16="http://schemas.microsoft.com/office/drawing/2014/main" id="{E029D4C8-0889-450F-B006-E572A79C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95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54F6E8B2-50BB-4FC7-9633-85B8E619A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32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8340D6B-57CE-41FD-8020-7B1B6BF8E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33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86C7E07-AED8-42DC-A57C-9E6961C3F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216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3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7C39A6F-24F8-4B3E-B08F-A46FC83FD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35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2D23A5E1-DED3-4717-80E8-6862229B7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922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3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765FE0C0-E0EC-4627-A393-8A273AF97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A5095C41-478B-4827-A1E1-8AECC732CD9B}"/>
              </a:ext>
            </a:extLst>
          </p:cNvPr>
          <p:cNvSpPr txBox="1"/>
          <p:nvPr/>
        </p:nvSpPr>
        <p:spPr>
          <a:xfrm>
            <a:off x="9266426" y="347919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4.8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79065C24-46E9-454C-91DC-ED46B4487E49}"/>
              </a:ext>
            </a:extLst>
          </p:cNvPr>
          <p:cNvSpPr txBox="1"/>
          <p:nvPr/>
        </p:nvSpPr>
        <p:spPr>
          <a:xfrm>
            <a:off x="4109281" y="1259881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18695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1008848" y="1487068"/>
            <a:ext cx="8181567" cy="43939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ea typeface="Segoe UI Light" charset="0"/>
                <a:cs typeface="Segoe UI Light" charset="0"/>
              </a:rPr>
              <a:t>204 streams from 51 rooms in one office building</a:t>
            </a:r>
            <a:endParaRPr lang="en-US" altLang="zh-CN" sz="2600" dirty="0">
              <a:ea typeface="Segoe UI Light" charset="0"/>
              <a:cs typeface="Segoe UI Light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a typeface="Segoe UI Light" charset="0"/>
                <a:cs typeface="Segoe UI Light" charset="0"/>
              </a:rPr>
              <a:t>4 types: CO2, humidity, light, temperature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a typeface="Segoe UI Light" charset="0"/>
                <a:cs typeface="Segoe UI Light" charset="0"/>
              </a:rPr>
              <a:t>One week’s data</a:t>
            </a:r>
            <a:endParaRPr lang="en-US" sz="2200" dirty="0">
              <a:ea typeface="Segoe UI Light" charset="0"/>
              <a:cs typeface="Segoe UI Ligh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>
                <a:latin typeface="Segoe UI Light" charset="0"/>
                <a:ea typeface="Segoe UI Light" charset="0"/>
                <a:cs typeface="Segoe UI Light" charset="0"/>
              </a:rPr>
              <a:pPr/>
              <a:t>34</a:t>
            </a:fld>
            <a:endParaRPr lang="en-US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5C736E9A-7E95-47DD-8411-73DF387F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Evaluation </a:t>
            </a:r>
            <a:r>
              <a:rPr lang="en-US" altLang="zh-CN" sz="3200" b="1" dirty="0">
                <a:latin typeface="Arial Rounded MT Bold" panose="020F0704030504030204" pitchFamily="34" charset="0"/>
              </a:rPr>
              <a:t>Dataset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5C736E9A-7E95-47DD-8411-73DF387F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Co-location Accuracy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64" y="1768280"/>
            <a:ext cx="5827234" cy="4306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213172-03B8-45ED-BAE9-3893140CB3D7}"/>
              </a:ext>
            </a:extLst>
          </p:cNvPr>
          <p:cNvSpPr txBox="1"/>
          <p:nvPr/>
        </p:nvSpPr>
        <p:spPr>
          <a:xfrm>
            <a:off x="4230362" y="1843032"/>
            <a:ext cx="41326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213172-03B8-45ED-BAE9-3893140CB3D7}"/>
              </a:ext>
            </a:extLst>
          </p:cNvPr>
          <p:cNvSpPr txBox="1"/>
          <p:nvPr/>
        </p:nvSpPr>
        <p:spPr>
          <a:xfrm>
            <a:off x="7245041" y="3891801"/>
            <a:ext cx="121352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Event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5213172-03B8-45ED-BAE9-3893140CB3D7}"/>
              </a:ext>
            </a:extLst>
          </p:cNvPr>
          <p:cNvSpPr txBox="1"/>
          <p:nvPr/>
        </p:nvSpPr>
        <p:spPr>
          <a:xfrm>
            <a:off x="7245041" y="3597168"/>
            <a:ext cx="121352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Raw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5213172-03B8-45ED-BAE9-3893140CB3D7}"/>
              </a:ext>
            </a:extLst>
          </p:cNvPr>
          <p:cNvSpPr txBox="1"/>
          <p:nvPr/>
        </p:nvSpPr>
        <p:spPr>
          <a:xfrm>
            <a:off x="7245041" y="3336616"/>
            <a:ext cx="121352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Arial" charset="0"/>
                <a:ea typeface="Arial" charset="0"/>
                <a:cs typeface="Arial" charset="0"/>
              </a:rPr>
              <a:t>EMD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6" name="Content Placeholder 5"/>
          <p:cNvSpPr>
            <a:spLocks noGrp="1"/>
          </p:cNvSpPr>
          <p:nvPr>
            <p:ph idx="1"/>
          </p:nvPr>
        </p:nvSpPr>
        <p:spPr>
          <a:xfrm>
            <a:off x="838200" y="1685584"/>
            <a:ext cx="8001000" cy="3428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92D050"/>
                </a:solidFill>
              </a:rPr>
              <a:t>Smith et al. - SigBED’12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92D050"/>
                </a:solidFill>
              </a:rPr>
              <a:t>Koc</a:t>
            </a:r>
            <a:r>
              <a:rPr lang="en-US" dirty="0">
                <a:solidFill>
                  <a:srgbClr val="92D050"/>
                </a:solidFill>
              </a:rPr>
              <a:t> et al. - BuildSys’14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Bharttacharya</a:t>
            </a:r>
            <a:r>
              <a:rPr lang="en-US" dirty="0"/>
              <a:t> et al. - BuildSys’15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Koh</a:t>
            </a:r>
            <a:r>
              <a:rPr lang="en-US" dirty="0"/>
              <a:t> et al. -</a:t>
            </a:r>
            <a:r>
              <a:rPr lang="en-US" dirty="0" smtClean="0"/>
              <a:t> </a:t>
            </a:r>
            <a:r>
              <a:rPr lang="en-US" dirty="0"/>
              <a:t>Arxiv’16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Related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9201" y="2486736"/>
            <a:ext cx="33527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92D050"/>
                </a:solidFill>
              </a:rPr>
              <a:t>-Different Relations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17375E"/>
                </a:solidFill>
              </a:rPr>
              <a:t>-</a:t>
            </a:r>
            <a:r>
              <a:rPr lang="en-US" sz="2600" dirty="0" smtClean="0">
                <a:solidFill>
                  <a:srgbClr val="17375E"/>
                </a:solidFill>
              </a:rPr>
              <a:t>Require </a:t>
            </a:r>
            <a:r>
              <a:rPr lang="en-US" sz="2600" dirty="0">
                <a:solidFill>
                  <a:srgbClr val="17375E"/>
                </a:solidFill>
              </a:rPr>
              <a:t>Perturbations</a:t>
            </a:r>
          </a:p>
        </p:txBody>
      </p:sp>
    </p:spTree>
    <p:extLst>
      <p:ext uri="{BB962C8B-B14F-4D97-AF65-F5344CB8AC3E}">
        <p14:creationId xmlns:p14="http://schemas.microsoft.com/office/powerpoint/2010/main" val="4787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349365"/>
            <a:ext cx="7557025" cy="1788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9" y="1441674"/>
            <a:ext cx="7386957" cy="37221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29260" y="128969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4146" y="152008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979" y="91845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01044" y="701873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8C06A2-F55C-4E76-870C-D749B0A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8" y="627254"/>
            <a:ext cx="7386957" cy="37221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58090" y="2842249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399235" y="2804526"/>
            <a:ext cx="7557025" cy="10753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7375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F42254-C883-4B15-AE8E-D8325CB57C15}"/>
              </a:ext>
            </a:extLst>
          </p:cNvPr>
          <p:cNvGrpSpPr/>
          <p:nvPr/>
        </p:nvGrpSpPr>
        <p:grpSpPr>
          <a:xfrm>
            <a:off x="3562792" y="2926224"/>
            <a:ext cx="3864950" cy="838840"/>
            <a:chOff x="7175735" y="3192141"/>
            <a:chExt cx="3864950" cy="838840"/>
          </a:xfrm>
        </p:grpSpPr>
        <p:sp>
          <p:nvSpPr>
            <p:cNvPr id="24" name="Rounded Rectangle 45">
              <a:extLst>
                <a:ext uri="{FF2B5EF4-FFF2-40B4-BE49-F238E27FC236}">
                  <a16:creationId xmlns="" xmlns:a16="http://schemas.microsoft.com/office/drawing/2014/main" id="{284399E6-C983-4D4D-AD4D-F87C70C3E5C1}"/>
                </a:ext>
              </a:extLst>
            </p:cNvPr>
            <p:cNvSpPr/>
            <p:nvPr/>
          </p:nvSpPr>
          <p:spPr>
            <a:xfrm>
              <a:off x="8112081" y="3268519"/>
              <a:ext cx="1257647" cy="663964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Type Inference</a:t>
              </a:r>
            </a:p>
          </p:txBody>
        </p:sp>
        <p:sp>
          <p:nvSpPr>
            <p:cNvPr id="25" name="Rounded Rectangle 45">
              <a:extLst>
                <a:ext uri="{FF2B5EF4-FFF2-40B4-BE49-F238E27FC236}">
                  <a16:creationId xmlns="" xmlns:a16="http://schemas.microsoft.com/office/drawing/2014/main" id="{E9206D38-8090-4047-95D8-FB9AEE630C08}"/>
                </a:ext>
              </a:extLst>
            </p:cNvPr>
            <p:cNvSpPr/>
            <p:nvPr/>
          </p:nvSpPr>
          <p:spPr>
            <a:xfrm>
              <a:off x="9541182" y="3268519"/>
              <a:ext cx="1339009" cy="667512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Relation Inference</a:t>
              </a:r>
            </a:p>
          </p:txBody>
        </p:sp>
        <p:sp>
          <p:nvSpPr>
            <p:cNvPr id="27" name="Rounded Rectangle 45">
              <a:extLst>
                <a:ext uri="{FF2B5EF4-FFF2-40B4-BE49-F238E27FC236}">
                  <a16:creationId xmlns="" xmlns:a16="http://schemas.microsoft.com/office/drawing/2014/main" id="{B59ADB9A-6A28-4594-8E57-415C2C054CDC}"/>
                </a:ext>
              </a:extLst>
            </p:cNvPr>
            <p:cNvSpPr/>
            <p:nvPr/>
          </p:nvSpPr>
          <p:spPr>
            <a:xfrm>
              <a:off x="7175735" y="3192141"/>
              <a:ext cx="3864950" cy="825719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04EAF9F-CD63-4061-B691-958A89E13A1F}"/>
                </a:ext>
              </a:extLst>
            </p:cNvPr>
            <p:cNvSpPr txBox="1"/>
            <p:nvPr/>
          </p:nvSpPr>
          <p:spPr>
            <a:xfrm>
              <a:off x="7175735" y="3192142"/>
              <a:ext cx="936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Context</a:t>
              </a:r>
            </a:p>
          </p:txBody>
        </p:sp>
        <p:pic>
          <p:nvPicPr>
            <p:cNvPr id="33" name="Picture 4" descr="Image result for context icon">
              <a:extLst>
                <a:ext uri="{FF2B5EF4-FFF2-40B4-BE49-F238E27FC236}">
                  <a16:creationId xmlns="" xmlns:a16="http://schemas.microsoft.com/office/drawing/2014/main" id="{163B8574-640B-4AC2-BDB1-EED32759B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343" y="3429000"/>
              <a:ext cx="586359" cy="60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2690D1-EE7E-4FAA-8CED-ACD985E92FDB}"/>
              </a:ext>
            </a:extLst>
          </p:cNvPr>
          <p:cNvSpPr txBox="1"/>
          <p:nvPr/>
        </p:nvSpPr>
        <p:spPr>
          <a:xfrm>
            <a:off x="2434928" y="3049804"/>
            <a:ext cx="101629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Metadata</a:t>
            </a:r>
          </a:p>
          <a:p>
            <a:r>
              <a:rPr lang="en-US" sz="1600" dirty="0"/>
              <a:t>Mapping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10460" y="2865021"/>
            <a:ext cx="1998992" cy="927432"/>
            <a:chOff x="9952088" y="2924332"/>
            <a:chExt cx="1998992" cy="927432"/>
          </a:xfrm>
        </p:grpSpPr>
        <p:sp>
          <p:nvSpPr>
            <p:cNvPr id="17" name="Rounded Rectangle 49">
              <a:extLst>
                <a:ext uri="{FF2B5EF4-FFF2-40B4-BE49-F238E27FC236}">
                  <a16:creationId xmlns="" xmlns:a16="http://schemas.microsoft.com/office/drawing/2014/main" id="{7F95F11D-DC88-4C84-A7C1-0954F7AD1C0E}"/>
                </a:ext>
              </a:extLst>
            </p:cNvPr>
            <p:cNvSpPr/>
            <p:nvPr/>
          </p:nvSpPr>
          <p:spPr>
            <a:xfrm>
              <a:off x="9952088" y="2989543"/>
              <a:ext cx="1998992" cy="82066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01F1C47-F2A9-47C7-88DA-893F83AD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0160" y="3233484"/>
              <a:ext cx="569374" cy="5348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2B142AD-9DF4-4DD9-9F7F-B5913CC3CD41}"/>
                </a:ext>
              </a:extLst>
            </p:cNvPr>
            <p:cNvSpPr txBox="1"/>
            <p:nvPr/>
          </p:nvSpPr>
          <p:spPr>
            <a:xfrm>
              <a:off x="10071038" y="2924632"/>
              <a:ext cx="11387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Schema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D467ADA-FED2-45CE-8428-BBBDDC82E245}"/>
                </a:ext>
              </a:extLst>
            </p:cNvPr>
            <p:cNvGrpSpPr/>
            <p:nvPr/>
          </p:nvGrpSpPr>
          <p:grpSpPr>
            <a:xfrm>
              <a:off x="11064561" y="2924332"/>
              <a:ext cx="838117" cy="927432"/>
              <a:chOff x="7545545" y="5050779"/>
              <a:chExt cx="838117" cy="912138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9215D7A-5A35-4279-8186-2FC91024CE26}"/>
                  </a:ext>
                </a:extLst>
              </p:cNvPr>
              <p:cNvSpPr txBox="1"/>
              <p:nvPr/>
            </p:nvSpPr>
            <p:spPr>
              <a:xfrm>
                <a:off x="7559937" y="5050779"/>
                <a:ext cx="77484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Toolkit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66B7FD7-A7B0-4C18-9974-A4A6E3AC3F78}"/>
                  </a:ext>
                </a:extLst>
              </p:cNvPr>
              <p:cNvSpPr txBox="1"/>
              <p:nvPr/>
            </p:nvSpPr>
            <p:spPr>
              <a:xfrm>
                <a:off x="7545545" y="5685918"/>
                <a:ext cx="83811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Consolas" panose="020B0609020204030204" pitchFamily="49" charset="0"/>
                  </a:rPr>
                  <a:t>Plaster</a:t>
                </a:r>
              </a:p>
            </p:txBody>
          </p:sp>
        </p:grpSp>
        <p:pic>
          <p:nvPicPr>
            <p:cNvPr id="32" name="Picture 2" descr="Image result for plaster icon">
              <a:extLst>
                <a:ext uri="{FF2B5EF4-FFF2-40B4-BE49-F238E27FC236}">
                  <a16:creationId xmlns="" xmlns:a16="http://schemas.microsoft.com/office/drawing/2014/main" id="{9A903DF4-3F02-4B49-BECC-12808512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780" y="3249808"/>
              <a:ext cx="502401" cy="379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8209024" y="933842"/>
            <a:ext cx="667512" cy="667512"/>
            <a:chOff x="10445811" y="1046718"/>
            <a:chExt cx="832697" cy="832697"/>
          </a:xfrm>
        </p:grpSpPr>
        <p:sp>
          <p:nvSpPr>
            <p:cNvPr id="34" name="Oval 33"/>
            <p:cNvSpPr/>
            <p:nvPr/>
          </p:nvSpPr>
          <p:spPr>
            <a:xfrm>
              <a:off x="10445811" y="1046718"/>
              <a:ext cx="832697" cy="8326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5789" t="8281" r="14056" b="6474"/>
            <a:stretch/>
          </p:blipFill>
          <p:spPr>
            <a:xfrm>
              <a:off x="10575539" y="1165556"/>
              <a:ext cx="609816" cy="631595"/>
            </a:xfrm>
            <a:prstGeom prst="ellipse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083831" y="1374710"/>
            <a:ext cx="667512" cy="667512"/>
            <a:chOff x="496523" y="1255918"/>
            <a:chExt cx="667512" cy="667512"/>
          </a:xfrm>
        </p:grpSpPr>
        <p:sp>
          <p:nvSpPr>
            <p:cNvPr id="39" name="Oval 38"/>
            <p:cNvSpPr/>
            <p:nvPr/>
          </p:nvSpPr>
          <p:spPr>
            <a:xfrm>
              <a:off x="496523" y="1255918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7592" y="1407004"/>
              <a:ext cx="383287" cy="383287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5979967" y="597533"/>
            <a:ext cx="667512" cy="667512"/>
            <a:chOff x="30179" y="3553956"/>
            <a:chExt cx="667512" cy="667512"/>
          </a:xfrm>
        </p:grpSpPr>
        <p:sp>
          <p:nvSpPr>
            <p:cNvPr id="44" name="Oval 43"/>
            <p:cNvSpPr/>
            <p:nvPr/>
          </p:nvSpPr>
          <p:spPr>
            <a:xfrm>
              <a:off x="30179" y="3553956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 flipH="1">
              <a:off x="151676" y="3667117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9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B5E05897-8CFB-41E0-B3D3-3703C883B1C2}"/>
              </a:ext>
            </a:extLst>
          </p:cNvPr>
          <p:cNvSpPr/>
          <p:nvPr/>
        </p:nvSpPr>
        <p:spPr>
          <a:xfrm>
            <a:off x="4622021" y="1436446"/>
            <a:ext cx="41732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375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E6220B3-4933-4E58-987A-B57A183269A6}"/>
              </a:ext>
            </a:extLst>
          </p:cNvPr>
          <p:cNvSpPr txBox="1"/>
          <p:nvPr/>
        </p:nvSpPr>
        <p:spPr>
          <a:xfrm>
            <a:off x="2963496" y="1417336"/>
            <a:ext cx="186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</a:rPr>
              <a:t>Power 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9BEFB2B-3951-4BD5-A41E-15B10481C9F4}"/>
              </a:ext>
            </a:extLst>
          </p:cNvPr>
          <p:cNvSpPr txBox="1"/>
          <p:nvPr/>
        </p:nvSpPr>
        <p:spPr>
          <a:xfrm>
            <a:off x="3268296" y="271273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</a:rPr>
              <a:t>Supply Fan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EA2B6DD-EEE6-4908-8515-9ED36FE71720}"/>
              </a:ext>
            </a:extLst>
          </p:cNvPr>
          <p:cNvSpPr/>
          <p:nvPr/>
        </p:nvSpPr>
        <p:spPr>
          <a:xfrm>
            <a:off x="1236676" y="1429528"/>
            <a:ext cx="3802665" cy="1677493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7375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87920" y="3941656"/>
            <a:ext cx="2451421" cy="1094790"/>
            <a:chOff x="2528507" y="3332566"/>
            <a:chExt cx="2451421" cy="1094790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B6159E5-E3C2-40A9-BAFE-BE62D6189C2F}"/>
                </a:ext>
              </a:extLst>
            </p:cNvPr>
            <p:cNvSpPr/>
            <p:nvPr/>
          </p:nvSpPr>
          <p:spPr>
            <a:xfrm>
              <a:off x="2604137" y="3332566"/>
              <a:ext cx="2375791" cy="1075680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83386EA5-FA55-4590-A0CE-D1DF09A9C27B}"/>
                </a:ext>
              </a:extLst>
            </p:cNvPr>
            <p:cNvSpPr txBox="1"/>
            <p:nvPr/>
          </p:nvSpPr>
          <p:spPr>
            <a:xfrm>
              <a:off x="2604137" y="3335614"/>
              <a:ext cx="876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7375E"/>
                  </a:solidFill>
                </a:rPr>
                <a:t>VAV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7A7C7571-A686-4C24-B146-42BF4324C59E}"/>
                </a:ext>
              </a:extLst>
            </p:cNvPr>
            <p:cNvSpPr/>
            <p:nvPr/>
          </p:nvSpPr>
          <p:spPr>
            <a:xfrm>
              <a:off x="3772621" y="3635528"/>
              <a:ext cx="838200" cy="685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7375E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FE34E5A3-FA40-451B-A73C-60DD6A19DF78}"/>
                </a:ext>
              </a:extLst>
            </p:cNvPr>
            <p:cNvCxnSpPr/>
            <p:nvPr/>
          </p:nvCxnSpPr>
          <p:spPr>
            <a:xfrm flipH="1">
              <a:off x="3886922" y="3864128"/>
              <a:ext cx="609599" cy="228600"/>
            </a:xfrm>
            <a:prstGeom prst="line">
              <a:avLst/>
            </a:prstGeom>
            <a:ln w="762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DEAF4A27-B8CB-4B41-A0F2-F8D694775A92}"/>
                </a:ext>
              </a:extLst>
            </p:cNvPr>
            <p:cNvSpPr/>
            <p:nvPr/>
          </p:nvSpPr>
          <p:spPr>
            <a:xfrm>
              <a:off x="4078189" y="3864128"/>
              <a:ext cx="227065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7375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4F3667A-83EF-4160-8B9B-DEF0EB6B98E7}"/>
                </a:ext>
              </a:extLst>
            </p:cNvPr>
            <p:cNvSpPr txBox="1"/>
            <p:nvPr/>
          </p:nvSpPr>
          <p:spPr>
            <a:xfrm>
              <a:off x="2528507" y="4027246"/>
              <a:ext cx="1104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17375E"/>
                  </a:solidFill>
                </a:rPr>
                <a:t>Damper</a:t>
              </a:r>
              <a:endParaRPr lang="en-US" sz="2000" dirty="0">
                <a:solidFill>
                  <a:srgbClr val="17375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9CF94DD-2C4A-4262-BBD8-080BC13F1E83}"/>
              </a:ext>
            </a:extLst>
          </p:cNvPr>
          <p:cNvSpPr txBox="1"/>
          <p:nvPr/>
        </p:nvSpPr>
        <p:spPr>
          <a:xfrm>
            <a:off x="1210896" y="271273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</a:rPr>
              <a:t>Return Fan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5A239B6-46D4-46CF-9DEC-689B70F3077A}"/>
              </a:ext>
            </a:extLst>
          </p:cNvPr>
          <p:cNvSpPr txBox="1"/>
          <p:nvPr/>
        </p:nvSpPr>
        <p:spPr>
          <a:xfrm>
            <a:off x="1271893" y="1406397"/>
            <a:ext cx="11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17375E"/>
                </a:solidFill>
              </a:rPr>
              <a:t>AHU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4FFCE5A-59AC-4148-9AF8-0E72A88F7F68}"/>
              </a:ext>
            </a:extLst>
          </p:cNvPr>
          <p:cNvSpPr/>
          <p:nvPr/>
        </p:nvSpPr>
        <p:spPr>
          <a:xfrm>
            <a:off x="9222405" y="2867621"/>
            <a:ext cx="1496890" cy="811475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VAV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E5E1B3B-AE69-4AEF-B2BB-583D176545F8}"/>
              </a:ext>
            </a:extLst>
          </p:cNvPr>
          <p:cNvSpPr/>
          <p:nvPr/>
        </p:nvSpPr>
        <p:spPr>
          <a:xfrm>
            <a:off x="9222405" y="1442394"/>
            <a:ext cx="1496890" cy="775272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AHU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E4C7397A-5FA6-4531-BBB9-7CF9AF06053C}"/>
              </a:ext>
            </a:extLst>
          </p:cNvPr>
          <p:cNvCxnSpPr>
            <a:stCxn id="21" idx="2"/>
          </p:cNvCxnSpPr>
          <p:nvPr/>
        </p:nvCxnSpPr>
        <p:spPr>
          <a:xfrm>
            <a:off x="9970850" y="3679096"/>
            <a:ext cx="1" cy="722044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76C6EB5-557D-4519-80F4-EA41A3B112F3}"/>
              </a:ext>
            </a:extLst>
          </p:cNvPr>
          <p:cNvSpPr/>
          <p:nvPr/>
        </p:nvSpPr>
        <p:spPr>
          <a:xfrm>
            <a:off x="9222405" y="4383404"/>
            <a:ext cx="1496890" cy="763831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Damper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EDFFB7F-052E-4B0E-A484-22BEA7161B88}"/>
              </a:ext>
            </a:extLst>
          </p:cNvPr>
          <p:cNvSpPr txBox="1"/>
          <p:nvPr/>
        </p:nvSpPr>
        <p:spPr>
          <a:xfrm>
            <a:off x="9177439" y="2324713"/>
            <a:ext cx="808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EE6419"/>
                </a:solidFill>
              </a:rPr>
              <a:t>feeds</a:t>
            </a:r>
            <a:endParaRPr lang="en-US" sz="2000" b="1" dirty="0">
              <a:solidFill>
                <a:srgbClr val="EE6419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A2F8AEE-3962-4C9A-B726-B9BFBAB75CD7}"/>
              </a:ext>
            </a:extLst>
          </p:cNvPr>
          <p:cNvSpPr/>
          <p:nvPr/>
        </p:nvSpPr>
        <p:spPr>
          <a:xfrm>
            <a:off x="6685781" y="1429528"/>
            <a:ext cx="1147666" cy="775747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Power</a:t>
            </a:r>
            <a:br>
              <a:rPr lang="en-US" sz="2400" dirty="0">
                <a:solidFill>
                  <a:srgbClr val="17375E"/>
                </a:solidFill>
              </a:rPr>
            </a:br>
            <a:r>
              <a:rPr lang="en-US" sz="2400" dirty="0">
                <a:solidFill>
                  <a:srgbClr val="17375E"/>
                </a:solidFill>
              </a:rPr>
              <a:t>Meter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A806287-E7C9-4A0B-A7DB-ACD770C3A630}"/>
              </a:ext>
            </a:extLst>
          </p:cNvPr>
          <p:cNvCxnSpPr>
            <a:stCxn id="22" idx="1"/>
            <a:endCxn id="26" idx="3"/>
          </p:cNvCxnSpPr>
          <p:nvPr/>
        </p:nvCxnSpPr>
        <p:spPr>
          <a:xfrm flipH="1" flipV="1">
            <a:off x="7833447" y="1817402"/>
            <a:ext cx="1388958" cy="12628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47142E0-0789-416C-95D4-121E3D798B48}"/>
              </a:ext>
            </a:extLst>
          </p:cNvPr>
          <p:cNvSpPr txBox="1"/>
          <p:nvPr/>
        </p:nvSpPr>
        <p:spPr>
          <a:xfrm>
            <a:off x="7977606" y="1366465"/>
            <a:ext cx="113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EE6419"/>
                </a:solidFill>
              </a:rPr>
              <a:t>hasPoint</a:t>
            </a:r>
            <a:endParaRPr lang="en-US" sz="2000" b="1" dirty="0">
              <a:solidFill>
                <a:srgbClr val="EE6419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282AFA6-6ED2-4832-9FA1-FB6509960D24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9970850" y="2217666"/>
            <a:ext cx="0" cy="649955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10329AC-C934-48EA-9908-0844F79AB646}"/>
              </a:ext>
            </a:extLst>
          </p:cNvPr>
          <p:cNvSpPr txBox="1"/>
          <p:nvPr/>
        </p:nvSpPr>
        <p:spPr>
          <a:xfrm>
            <a:off x="8887125" y="3799593"/>
            <a:ext cx="110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6419"/>
                </a:solidFill>
              </a:rPr>
              <a:t>hasPart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91175AC1-A310-4623-8050-558A0215D762}"/>
              </a:ext>
            </a:extLst>
          </p:cNvPr>
          <p:cNvSpPr/>
          <p:nvPr/>
        </p:nvSpPr>
        <p:spPr>
          <a:xfrm>
            <a:off x="6685781" y="2867621"/>
            <a:ext cx="1496890" cy="824412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HVAC Zone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9E19F3D3-6793-4AF6-ACC0-CF5E9B9D7586}"/>
              </a:ext>
            </a:extLst>
          </p:cNvPr>
          <p:cNvCxnSpPr>
            <a:stCxn id="21" idx="1"/>
            <a:endCxn id="32" idx="3"/>
          </p:cNvCxnSpPr>
          <p:nvPr/>
        </p:nvCxnSpPr>
        <p:spPr>
          <a:xfrm flipH="1">
            <a:off x="8182671" y="3273359"/>
            <a:ext cx="1039734" cy="6468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609CB2F-E9A1-4920-B7DB-442024F5364E}"/>
              </a:ext>
            </a:extLst>
          </p:cNvPr>
          <p:cNvSpPr txBox="1"/>
          <p:nvPr/>
        </p:nvSpPr>
        <p:spPr>
          <a:xfrm>
            <a:off x="8327631" y="2828185"/>
            <a:ext cx="942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E6419"/>
                </a:solidFill>
              </a:rPr>
              <a:t>feeds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5140" y="5731126"/>
            <a:ext cx="797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Integrated into the ASHRAE Standard 223P for semantic tagging of building data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365" y="2014303"/>
            <a:ext cx="794662" cy="7643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810" y="2014303"/>
            <a:ext cx="794662" cy="76439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3F847BF8-EF17-4BCE-9F71-B749CE09B12D}"/>
              </a:ext>
            </a:extLst>
          </p:cNvPr>
          <p:cNvGrpSpPr/>
          <p:nvPr/>
        </p:nvGrpSpPr>
        <p:grpSpPr>
          <a:xfrm rot="16200000">
            <a:off x="3605213" y="3238620"/>
            <a:ext cx="718634" cy="570753"/>
            <a:chOff x="4951117" y="965867"/>
            <a:chExt cx="878307" cy="92954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486A9E1-D0B8-4515-8EAB-53BC0C17818D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36D49850-8093-47DE-A698-D4139A4DB115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74">
              <a:extLst>
                <a:ext uri="{FF2B5EF4-FFF2-40B4-BE49-F238E27FC236}">
                  <a16:creationId xmlns="" xmlns:a16="http://schemas.microsoft.com/office/drawing/2014/main" id="{F93C3B10-B773-4EB1-9E50-6AC9212F2AA3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ounded Rectangle 75">
              <a:extLst>
                <a:ext uri="{FF2B5EF4-FFF2-40B4-BE49-F238E27FC236}">
                  <a16:creationId xmlns="" xmlns:a16="http://schemas.microsoft.com/office/drawing/2014/main" id="{BBBC422D-64C7-4FCD-AE79-BE541B9AF0B5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6659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/>
      <p:bldP spid="26" grpId="0" animBg="1"/>
      <p:bldP spid="28" grpId="0"/>
      <p:bldP spid="30" grpId="0"/>
      <p:bldP spid="32" grpId="0" animBg="1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349365"/>
            <a:ext cx="7557025" cy="1788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9" y="1441674"/>
            <a:ext cx="7386957" cy="37221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29260" y="128969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4146" y="152008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979" y="91845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01044" y="701873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8C06A2-F55C-4E76-870C-D749B0A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8" y="627254"/>
            <a:ext cx="7386957" cy="37221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58090" y="2842249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399235" y="2804526"/>
            <a:ext cx="7557025" cy="10753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7375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F42254-C883-4B15-AE8E-D8325CB57C15}"/>
              </a:ext>
            </a:extLst>
          </p:cNvPr>
          <p:cNvGrpSpPr/>
          <p:nvPr/>
        </p:nvGrpSpPr>
        <p:grpSpPr>
          <a:xfrm>
            <a:off x="3562792" y="2926224"/>
            <a:ext cx="3864950" cy="838840"/>
            <a:chOff x="7175735" y="3192141"/>
            <a:chExt cx="3864950" cy="838840"/>
          </a:xfrm>
        </p:grpSpPr>
        <p:sp>
          <p:nvSpPr>
            <p:cNvPr id="24" name="Rounded Rectangle 45">
              <a:extLst>
                <a:ext uri="{FF2B5EF4-FFF2-40B4-BE49-F238E27FC236}">
                  <a16:creationId xmlns="" xmlns:a16="http://schemas.microsoft.com/office/drawing/2014/main" id="{284399E6-C983-4D4D-AD4D-F87C70C3E5C1}"/>
                </a:ext>
              </a:extLst>
            </p:cNvPr>
            <p:cNvSpPr/>
            <p:nvPr/>
          </p:nvSpPr>
          <p:spPr>
            <a:xfrm>
              <a:off x="8112081" y="3268519"/>
              <a:ext cx="1257647" cy="663964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Type Inference</a:t>
              </a:r>
            </a:p>
          </p:txBody>
        </p:sp>
        <p:sp>
          <p:nvSpPr>
            <p:cNvPr id="25" name="Rounded Rectangle 45">
              <a:extLst>
                <a:ext uri="{FF2B5EF4-FFF2-40B4-BE49-F238E27FC236}">
                  <a16:creationId xmlns="" xmlns:a16="http://schemas.microsoft.com/office/drawing/2014/main" id="{E9206D38-8090-4047-95D8-FB9AEE630C08}"/>
                </a:ext>
              </a:extLst>
            </p:cNvPr>
            <p:cNvSpPr/>
            <p:nvPr/>
          </p:nvSpPr>
          <p:spPr>
            <a:xfrm>
              <a:off x="9541182" y="3268519"/>
              <a:ext cx="1339009" cy="667512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Relation Inference</a:t>
              </a:r>
            </a:p>
          </p:txBody>
        </p:sp>
        <p:sp>
          <p:nvSpPr>
            <p:cNvPr id="27" name="Rounded Rectangle 45">
              <a:extLst>
                <a:ext uri="{FF2B5EF4-FFF2-40B4-BE49-F238E27FC236}">
                  <a16:creationId xmlns="" xmlns:a16="http://schemas.microsoft.com/office/drawing/2014/main" id="{B59ADB9A-6A28-4594-8E57-415C2C054CDC}"/>
                </a:ext>
              </a:extLst>
            </p:cNvPr>
            <p:cNvSpPr/>
            <p:nvPr/>
          </p:nvSpPr>
          <p:spPr>
            <a:xfrm>
              <a:off x="7175735" y="3192141"/>
              <a:ext cx="3864950" cy="825719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04EAF9F-CD63-4061-B691-958A89E13A1F}"/>
                </a:ext>
              </a:extLst>
            </p:cNvPr>
            <p:cNvSpPr txBox="1"/>
            <p:nvPr/>
          </p:nvSpPr>
          <p:spPr>
            <a:xfrm>
              <a:off x="7175735" y="3192142"/>
              <a:ext cx="936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Context</a:t>
              </a:r>
            </a:p>
          </p:txBody>
        </p:sp>
        <p:pic>
          <p:nvPicPr>
            <p:cNvPr id="33" name="Picture 4" descr="Image result for context icon">
              <a:extLst>
                <a:ext uri="{FF2B5EF4-FFF2-40B4-BE49-F238E27FC236}">
                  <a16:creationId xmlns="" xmlns:a16="http://schemas.microsoft.com/office/drawing/2014/main" id="{163B8574-640B-4AC2-BDB1-EED32759B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343" y="3429000"/>
              <a:ext cx="586359" cy="60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2690D1-EE7E-4FAA-8CED-ACD985E92FDB}"/>
              </a:ext>
            </a:extLst>
          </p:cNvPr>
          <p:cNvSpPr txBox="1"/>
          <p:nvPr/>
        </p:nvSpPr>
        <p:spPr>
          <a:xfrm>
            <a:off x="2434928" y="3049804"/>
            <a:ext cx="101629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Metadata</a:t>
            </a:r>
          </a:p>
          <a:p>
            <a:r>
              <a:rPr lang="en-US" sz="1600" dirty="0"/>
              <a:t>Mapping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10460" y="2865021"/>
            <a:ext cx="1998992" cy="927432"/>
            <a:chOff x="9952088" y="2924332"/>
            <a:chExt cx="1998992" cy="927432"/>
          </a:xfrm>
        </p:grpSpPr>
        <p:sp>
          <p:nvSpPr>
            <p:cNvPr id="17" name="Rounded Rectangle 49">
              <a:extLst>
                <a:ext uri="{FF2B5EF4-FFF2-40B4-BE49-F238E27FC236}">
                  <a16:creationId xmlns="" xmlns:a16="http://schemas.microsoft.com/office/drawing/2014/main" id="{7F95F11D-DC88-4C84-A7C1-0954F7AD1C0E}"/>
                </a:ext>
              </a:extLst>
            </p:cNvPr>
            <p:cNvSpPr/>
            <p:nvPr/>
          </p:nvSpPr>
          <p:spPr>
            <a:xfrm>
              <a:off x="9952088" y="2989543"/>
              <a:ext cx="1998992" cy="82066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01F1C47-F2A9-47C7-88DA-893F83AD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0270160" y="3233484"/>
              <a:ext cx="569374" cy="5348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2B142AD-9DF4-4DD9-9F7F-B5913CC3CD41}"/>
                </a:ext>
              </a:extLst>
            </p:cNvPr>
            <p:cNvSpPr txBox="1"/>
            <p:nvPr/>
          </p:nvSpPr>
          <p:spPr>
            <a:xfrm>
              <a:off x="10071038" y="2924632"/>
              <a:ext cx="11387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Schema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D467ADA-FED2-45CE-8428-BBBDDC82E245}"/>
                </a:ext>
              </a:extLst>
            </p:cNvPr>
            <p:cNvGrpSpPr/>
            <p:nvPr/>
          </p:nvGrpSpPr>
          <p:grpSpPr>
            <a:xfrm>
              <a:off x="11064561" y="2924332"/>
              <a:ext cx="838117" cy="927432"/>
              <a:chOff x="7545545" y="5050779"/>
              <a:chExt cx="838117" cy="912138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9215D7A-5A35-4279-8186-2FC91024CE26}"/>
                  </a:ext>
                </a:extLst>
              </p:cNvPr>
              <p:cNvSpPr txBox="1"/>
              <p:nvPr/>
            </p:nvSpPr>
            <p:spPr>
              <a:xfrm>
                <a:off x="7559937" y="5050779"/>
                <a:ext cx="77484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Toolkit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66B7FD7-A7B0-4C18-9974-A4A6E3AC3F78}"/>
                  </a:ext>
                </a:extLst>
              </p:cNvPr>
              <p:cNvSpPr txBox="1"/>
              <p:nvPr/>
            </p:nvSpPr>
            <p:spPr>
              <a:xfrm>
                <a:off x="7545545" y="5685918"/>
                <a:ext cx="83811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</a:rPr>
                  <a:t>Plaster</a:t>
                </a:r>
              </a:p>
            </p:txBody>
          </p:sp>
        </p:grpSp>
        <p:pic>
          <p:nvPicPr>
            <p:cNvPr id="32" name="Picture 2" descr="Image result for plaster icon">
              <a:extLst>
                <a:ext uri="{FF2B5EF4-FFF2-40B4-BE49-F238E27FC236}">
                  <a16:creationId xmlns="" xmlns:a16="http://schemas.microsoft.com/office/drawing/2014/main" id="{9A903DF4-3F02-4B49-BECC-12808512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780" y="3249808"/>
              <a:ext cx="502401" cy="379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8209024" y="933842"/>
            <a:ext cx="667512" cy="667512"/>
            <a:chOff x="10445811" y="1046718"/>
            <a:chExt cx="832697" cy="832697"/>
          </a:xfrm>
        </p:grpSpPr>
        <p:sp>
          <p:nvSpPr>
            <p:cNvPr id="34" name="Oval 33"/>
            <p:cNvSpPr/>
            <p:nvPr/>
          </p:nvSpPr>
          <p:spPr>
            <a:xfrm>
              <a:off x="10445811" y="1046718"/>
              <a:ext cx="832697" cy="8326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5789" t="8281" r="14056" b="6474"/>
            <a:stretch/>
          </p:blipFill>
          <p:spPr>
            <a:xfrm>
              <a:off x="10575539" y="1165556"/>
              <a:ext cx="609816" cy="631595"/>
            </a:xfrm>
            <a:prstGeom prst="ellipse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083831" y="1374710"/>
            <a:ext cx="667512" cy="667512"/>
            <a:chOff x="496523" y="1255918"/>
            <a:chExt cx="667512" cy="667512"/>
          </a:xfrm>
        </p:grpSpPr>
        <p:sp>
          <p:nvSpPr>
            <p:cNvPr id="39" name="Oval 38"/>
            <p:cNvSpPr/>
            <p:nvPr/>
          </p:nvSpPr>
          <p:spPr>
            <a:xfrm>
              <a:off x="496523" y="1255918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7592" y="1407004"/>
              <a:ext cx="383287" cy="383287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5979967" y="597533"/>
            <a:ext cx="667512" cy="667512"/>
            <a:chOff x="30179" y="3553956"/>
            <a:chExt cx="667512" cy="667512"/>
          </a:xfrm>
        </p:grpSpPr>
        <p:sp>
          <p:nvSpPr>
            <p:cNvPr id="44" name="Oval 43"/>
            <p:cNvSpPr/>
            <p:nvPr/>
          </p:nvSpPr>
          <p:spPr>
            <a:xfrm>
              <a:off x="30179" y="3553956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 flipH="1">
              <a:off x="151676" y="3667117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12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857538" y="4640745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 Temp 2 RMI204 </a:t>
            </a:r>
          </a:p>
          <a:p>
            <a:r>
              <a:rPr lang="en-US" sz="16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 Floor 1 Area1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557" y="5163640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SODA1R300__ART</a:t>
            </a:r>
          </a:p>
          <a:p>
            <a:r>
              <a:rPr lang="en-US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SODA1R410B_ART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2" y="1552195"/>
            <a:ext cx="7505700" cy="3873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35304" y="152332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60190" y="175371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45023" y="115208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28302" y="1257385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415585" y="380122"/>
            <a:ext cx="7505700" cy="3982462"/>
            <a:chOff x="2408874" y="153003"/>
            <a:chExt cx="7505700" cy="398246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7"/>
            <a:stretch/>
          </p:blipFill>
          <p:spPr>
            <a:xfrm>
              <a:off x="2408874" y="553113"/>
              <a:ext cx="7505700" cy="358235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922716" y="524238"/>
              <a:ext cx="1200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7375E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Comfort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47602" y="754633"/>
              <a:ext cx="1726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17375E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Correctness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32435" y="153003"/>
              <a:ext cx="17860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7375E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Maintenance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08739" y="3502416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412758" y="3536924"/>
            <a:ext cx="7557025" cy="9621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7375E"/>
                </a:solidFill>
              </a:rPr>
              <a:t>Metadata Mapping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592256"/>
            <a:ext cx="7557025" cy="17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9">
            <a:extLst>
              <a:ext uri="{FF2B5EF4-FFF2-40B4-BE49-F238E27FC236}">
                <a16:creationId xmlns="" xmlns:a16="http://schemas.microsoft.com/office/drawing/2014/main" id="{249460AD-E264-42CA-BA27-DAC5780FCB10}"/>
              </a:ext>
            </a:extLst>
          </p:cNvPr>
          <p:cNvSpPr/>
          <p:nvPr/>
        </p:nvSpPr>
        <p:spPr>
          <a:xfrm>
            <a:off x="2267034" y="1943942"/>
            <a:ext cx="1591685" cy="408846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9">
            <a:extLst>
              <a:ext uri="{FF2B5EF4-FFF2-40B4-BE49-F238E27FC236}">
                <a16:creationId xmlns="" xmlns:a16="http://schemas.microsoft.com/office/drawing/2014/main" id="{81E1BDD3-7D5C-454D-AF71-6AF25065E28D}"/>
              </a:ext>
            </a:extLst>
          </p:cNvPr>
          <p:cNvSpPr/>
          <p:nvPr/>
        </p:nvSpPr>
        <p:spPr>
          <a:xfrm>
            <a:off x="4347205" y="1954740"/>
            <a:ext cx="1591685" cy="4077664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Rounded Rectangle 39">
            <a:extLst>
              <a:ext uri="{FF2B5EF4-FFF2-40B4-BE49-F238E27FC236}">
                <a16:creationId xmlns="" xmlns:a16="http://schemas.microsoft.com/office/drawing/2014/main" id="{060234F7-8DFA-4458-9B07-74861EEDC23D}"/>
              </a:ext>
            </a:extLst>
          </p:cNvPr>
          <p:cNvSpPr/>
          <p:nvPr/>
        </p:nvSpPr>
        <p:spPr>
          <a:xfrm>
            <a:off x="6424767" y="1960234"/>
            <a:ext cx="1591685" cy="4072170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ounded Rectangle 39">
            <a:extLst>
              <a:ext uri="{FF2B5EF4-FFF2-40B4-BE49-F238E27FC236}">
                <a16:creationId xmlns="" xmlns:a16="http://schemas.microsoft.com/office/drawing/2014/main" id="{993D5220-F469-47B7-A26C-183C09466A61}"/>
              </a:ext>
            </a:extLst>
          </p:cNvPr>
          <p:cNvSpPr/>
          <p:nvPr/>
        </p:nvSpPr>
        <p:spPr>
          <a:xfrm>
            <a:off x="8506019" y="1954740"/>
            <a:ext cx="1591685" cy="4072170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Plaster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279064" y="5021489"/>
            <a:ext cx="1598069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De-noising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953460" y="4559073"/>
            <a:ext cx="2392188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Data Feature Extractor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2279663" y="4559073"/>
            <a:ext cx="1598069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Smoothing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199133" y="2543327"/>
            <a:ext cx="1936816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Scrabble</a:t>
            </a:r>
            <a:r>
              <a:rPr lang="en-US" baseline="30000" dirty="0">
                <a:solidFill>
                  <a:srgbClr val="17375E"/>
                </a:solidFill>
              </a:rPr>
              <a:t>1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184845" y="3009124"/>
            <a:ext cx="1953055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Zodiac</a:t>
            </a:r>
            <a:r>
              <a:rPr lang="en-US" baseline="30000" dirty="0">
                <a:solidFill>
                  <a:srgbClr val="17375E"/>
                </a:solidFill>
              </a:rPr>
              <a:t>2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205975" y="2077090"/>
            <a:ext cx="1920812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Building Adapter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302948" y="3485229"/>
            <a:ext cx="1816758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7375E"/>
                </a:solidFill>
              </a:rPr>
              <a:t>Prog</a:t>
            </a:r>
            <a:r>
              <a:rPr lang="en-US" dirty="0">
                <a:solidFill>
                  <a:srgbClr val="17375E"/>
                </a:solidFill>
              </a:rPr>
              <a:t>. Synthesis</a:t>
            </a:r>
            <a:r>
              <a:rPr lang="en-US" baseline="30000" dirty="0">
                <a:solidFill>
                  <a:srgbClr val="17375E"/>
                </a:solidFill>
              </a:rPr>
              <a:t>3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8347780" y="5478604"/>
            <a:ext cx="1908160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Output </a:t>
            </a:r>
            <a:r>
              <a:rPr lang="en-US" dirty="0" err="1">
                <a:solidFill>
                  <a:srgbClr val="17375E"/>
                </a:solidFill>
              </a:rPr>
              <a:t>Brickifier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518664" y="4566570"/>
            <a:ext cx="1579040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Evaluator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8512340" y="5022587"/>
            <a:ext cx="1579040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Visualizer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137F91A-762F-4129-B8A7-61B13780795F}"/>
              </a:ext>
            </a:extLst>
          </p:cNvPr>
          <p:cNvSpPr txBox="1"/>
          <p:nvPr/>
        </p:nvSpPr>
        <p:spPr>
          <a:xfrm>
            <a:off x="2143228" y="1566049"/>
            <a:ext cx="18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E816691-2C9C-4111-8CE0-A1EC7C9E8478}"/>
              </a:ext>
            </a:extLst>
          </p:cNvPr>
          <p:cNvSpPr txBox="1"/>
          <p:nvPr/>
        </p:nvSpPr>
        <p:spPr>
          <a:xfrm rot="16200000">
            <a:off x="1369014" y="2935646"/>
            <a:ext cx="111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419"/>
                </a:solidFill>
              </a:rPr>
              <a:t>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106A57B-4A9A-486F-8744-AEFDD7F47C16}"/>
              </a:ext>
            </a:extLst>
          </p:cNvPr>
          <p:cNvSpPr txBox="1"/>
          <p:nvPr/>
        </p:nvSpPr>
        <p:spPr>
          <a:xfrm rot="16200000">
            <a:off x="1523672" y="5037990"/>
            <a:ext cx="79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Utility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5AAC5DE-021F-4A68-A808-380BB2B230BB}"/>
              </a:ext>
            </a:extLst>
          </p:cNvPr>
          <p:cNvSpPr txBox="1"/>
          <p:nvPr/>
        </p:nvSpPr>
        <p:spPr>
          <a:xfrm>
            <a:off x="4042317" y="1566049"/>
            <a:ext cx="22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Feature Engineering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F68A1EC-FE73-4D2C-8763-F08FC7C7A0E4}"/>
              </a:ext>
            </a:extLst>
          </p:cNvPr>
          <p:cNvSpPr txBox="1"/>
          <p:nvPr/>
        </p:nvSpPr>
        <p:spPr>
          <a:xfrm>
            <a:off x="6275270" y="1569305"/>
            <a:ext cx="18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Model Training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F44A7B2-1E8D-45E3-90FC-00F1E9920EC1}"/>
              </a:ext>
            </a:extLst>
          </p:cNvPr>
          <p:cNvSpPr txBox="1"/>
          <p:nvPr/>
        </p:nvSpPr>
        <p:spPr>
          <a:xfrm>
            <a:off x="8819178" y="1569305"/>
            <a:ext cx="96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Delivery</a:t>
            </a:r>
          </a:p>
        </p:txBody>
      </p:sp>
      <p:sp>
        <p:nvSpPr>
          <p:cNvPr id="59" name="Rounded Rectangle 68">
            <a:extLst>
              <a:ext uri="{FF2B5EF4-FFF2-40B4-BE49-F238E27FC236}">
                <a16:creationId xmlns="" xmlns:a16="http://schemas.microsoft.com/office/drawing/2014/main" id="{88319A54-7A62-4912-AA2B-C5A769A40D72}"/>
              </a:ext>
            </a:extLst>
          </p:cNvPr>
          <p:cNvSpPr/>
          <p:nvPr/>
        </p:nvSpPr>
        <p:spPr>
          <a:xfrm>
            <a:off x="2189625" y="5483905"/>
            <a:ext cx="1772582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Input </a:t>
            </a:r>
            <a:r>
              <a:rPr lang="en-US" dirty="0" err="1">
                <a:solidFill>
                  <a:srgbClr val="17375E"/>
                </a:solidFill>
              </a:rPr>
              <a:t>Brickifier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60" name="Rounded Rectangle 44">
            <a:extLst>
              <a:ext uri="{FF2B5EF4-FFF2-40B4-BE49-F238E27FC236}">
                <a16:creationId xmlns="" xmlns:a16="http://schemas.microsoft.com/office/drawing/2014/main" id="{C51A134A-E097-465E-858F-29B25201BA56}"/>
              </a:ext>
            </a:extLst>
          </p:cNvPr>
          <p:cNvSpPr/>
          <p:nvPr/>
        </p:nvSpPr>
        <p:spPr>
          <a:xfrm>
            <a:off x="3990461" y="5021489"/>
            <a:ext cx="2321429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Text Feature Extractor</a:t>
            </a:r>
          </a:p>
        </p:txBody>
      </p:sp>
      <p:sp>
        <p:nvSpPr>
          <p:cNvPr id="68" name="Rounded Rectangle 53">
            <a:extLst>
              <a:ext uri="{FF2B5EF4-FFF2-40B4-BE49-F238E27FC236}">
                <a16:creationId xmlns="" xmlns:a16="http://schemas.microsoft.com/office/drawing/2014/main" id="{C82FEAF1-964F-4D2F-B507-B6A137A47794}"/>
              </a:ext>
            </a:extLst>
          </p:cNvPr>
          <p:cNvSpPr/>
          <p:nvPr/>
        </p:nvSpPr>
        <p:spPr>
          <a:xfrm>
            <a:off x="6336538" y="3961334"/>
            <a:ext cx="1768141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Canonical 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3852" y="6390730"/>
            <a:ext cx="5502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/>
              <a:t>1</a:t>
            </a:r>
            <a:r>
              <a:rPr lang="en-US" sz="1400"/>
              <a:t>[KBSMAG BuildSys’17]  </a:t>
            </a:r>
            <a:r>
              <a:rPr lang="en-US" sz="1400" baseline="30000"/>
              <a:t>2</a:t>
            </a:r>
            <a:r>
              <a:rPr lang="en-US" sz="1400"/>
              <a:t>[BVNA BuildSys’15]  </a:t>
            </a:r>
            <a:r>
              <a:rPr lang="en-US" sz="1400" baseline="30000"/>
              <a:t>3</a:t>
            </a:r>
            <a:r>
              <a:rPr lang="en-US" sz="1400"/>
              <a:t>[BHCOWW </a:t>
            </a:r>
            <a:r>
              <a:rPr lang="en-US" sz="1400" dirty="0"/>
              <a:t>BuildSys’15]</a:t>
            </a:r>
          </a:p>
        </p:txBody>
      </p:sp>
    </p:spTree>
    <p:extLst>
      <p:ext uri="{BB962C8B-B14F-4D97-AF65-F5344CB8AC3E}">
        <p14:creationId xmlns:p14="http://schemas.microsoft.com/office/powerpoint/2010/main" val="12043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14411CA5-BD7F-4CA1-B060-91693F51B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431" y="2704304"/>
            <a:ext cx="9787128" cy="365447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</a:rPr>
              <a:t>plaster</a:t>
            </a:r>
            <a:r>
              <a:rPr lang="en-US" sz="1800" dirty="0" err="1">
                <a:solidFill>
                  <a:schemeClr val="tx1"/>
                </a:solidFill>
              </a:rPr>
              <a:t>.utils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DataLoader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plaster.utils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Dataset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plaster.utils.preprocessing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denoise, smooth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plaster.algorithms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BuildingAdapter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plaster.algorithms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Scrabble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plaster.workflow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Workflow</a:t>
            </a:r>
          </a:p>
          <a:p>
            <a:pPr marL="0" indent="0">
              <a:lnSpc>
                <a:spcPct val="60000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 err="1">
                <a:solidFill>
                  <a:schemeClr val="tx1"/>
                </a:solidFill>
              </a:rPr>
              <a:t>raw_data</a:t>
            </a:r>
            <a:r>
              <a:rPr lang="en-US" sz="1800" dirty="0">
                <a:solidFill>
                  <a:schemeClr val="tx1"/>
                </a:solidFill>
              </a:rPr>
              <a:t> = </a:t>
            </a:r>
            <a:r>
              <a:rPr lang="en-US" sz="1800" dirty="0" err="1">
                <a:solidFill>
                  <a:srgbClr val="0070C0"/>
                </a:solidFill>
              </a:rPr>
              <a:t>DataLoader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rgbClr val="EE6419"/>
                </a:solidFill>
              </a:rPr>
              <a:t>building=</a:t>
            </a:r>
            <a:r>
              <a:rPr lang="en-US" sz="1800" dirty="0">
                <a:solidFill>
                  <a:schemeClr val="tx1"/>
                </a:solidFill>
              </a:rPr>
              <a:t>‘rice’)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dataset = </a:t>
            </a:r>
            <a:r>
              <a:rPr lang="en-US" sz="1800" dirty="0">
                <a:solidFill>
                  <a:srgbClr val="0070C0"/>
                </a:solidFill>
              </a:rPr>
              <a:t>Dataset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chemeClr val="tx1"/>
                </a:solidFill>
              </a:rPr>
              <a:t>raw_data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>
                <a:solidFill>
                  <a:srgbClr val="EE6419"/>
                </a:solidFill>
              </a:rPr>
              <a:t>type=</a:t>
            </a:r>
            <a:r>
              <a:rPr lang="en-US" sz="1800" dirty="0">
                <a:solidFill>
                  <a:schemeClr val="tx1"/>
                </a:solidFill>
              </a:rPr>
              <a:t>‘</a:t>
            </a:r>
            <a:r>
              <a:rPr lang="en-US" sz="1800" dirty="0" err="1">
                <a:solidFill>
                  <a:schemeClr val="tx1"/>
                </a:solidFill>
              </a:rPr>
              <a:t>time_series</a:t>
            </a:r>
            <a:r>
              <a:rPr lang="en-US" sz="1800" dirty="0">
                <a:solidFill>
                  <a:schemeClr val="tx1"/>
                </a:solidFill>
              </a:rPr>
              <a:t>’, </a:t>
            </a:r>
            <a:r>
              <a:rPr lang="en-US" sz="1800" dirty="0">
                <a:solidFill>
                  <a:srgbClr val="EE6419"/>
                </a:solidFill>
              </a:rPr>
              <a:t>preprocessing=</a:t>
            </a:r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dirty="0" err="1">
                <a:solidFill>
                  <a:schemeClr val="tx1"/>
                </a:solidFill>
              </a:rPr>
              <a:t>denoise,smooth</a:t>
            </a:r>
            <a:r>
              <a:rPr lang="en-US" sz="1800" dirty="0">
                <a:solidFill>
                  <a:schemeClr val="tx1"/>
                </a:solidFill>
              </a:rPr>
              <a:t>])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model1 = </a:t>
            </a:r>
            <a:r>
              <a:rPr lang="en-US" sz="1800" dirty="0" err="1">
                <a:solidFill>
                  <a:srgbClr val="0070C0"/>
                </a:solidFill>
              </a:rPr>
              <a:t>BuildingAdapter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rgbClr val="EE6419"/>
                </a:solidFill>
              </a:rPr>
              <a:t>batch_size</a:t>
            </a:r>
            <a:r>
              <a:rPr lang="en-US" sz="1800" dirty="0">
                <a:solidFill>
                  <a:srgbClr val="EE6419"/>
                </a:solidFill>
              </a:rPr>
              <a:t>=</a:t>
            </a:r>
            <a:r>
              <a:rPr lang="en-US" sz="1800" dirty="0">
                <a:solidFill>
                  <a:schemeClr val="tx1"/>
                </a:solidFill>
              </a:rPr>
              <a:t>1, </a:t>
            </a:r>
            <a:r>
              <a:rPr lang="en-US" sz="1800" dirty="0">
                <a:solidFill>
                  <a:srgbClr val="EE6419"/>
                </a:solidFill>
              </a:rPr>
              <a:t>threshold=</a:t>
            </a:r>
            <a:r>
              <a:rPr lang="en-US" sz="1800" dirty="0">
                <a:solidFill>
                  <a:schemeClr val="tx1"/>
                </a:solidFill>
              </a:rPr>
              <a:t>0.6, ...)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model2 = </a:t>
            </a:r>
            <a:r>
              <a:rPr lang="en-US" sz="1800" dirty="0">
                <a:solidFill>
                  <a:srgbClr val="0070C0"/>
                </a:solidFill>
              </a:rPr>
              <a:t>Scrabble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rgbClr val="EE6419"/>
                </a:solidFill>
              </a:rPr>
              <a:t>batch_size</a:t>
            </a:r>
            <a:r>
              <a:rPr lang="en-US" sz="1800" dirty="0">
                <a:solidFill>
                  <a:srgbClr val="EE6419"/>
                </a:solidFill>
              </a:rPr>
              <a:t>=</a:t>
            </a:r>
            <a:r>
              <a:rPr lang="en-US" sz="1800" dirty="0">
                <a:solidFill>
                  <a:schemeClr val="tx1"/>
                </a:solidFill>
              </a:rPr>
              <a:t>10, ..)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f1 = </a:t>
            </a:r>
            <a:r>
              <a:rPr lang="en-US" sz="1800" dirty="0">
                <a:solidFill>
                  <a:srgbClr val="0070C0"/>
                </a:solidFill>
              </a:rPr>
              <a:t>F1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rgbClr val="EE6419"/>
                </a:solidFill>
              </a:rPr>
              <a:t>average=</a:t>
            </a:r>
            <a:r>
              <a:rPr lang="en-US" sz="1800" dirty="0">
                <a:solidFill>
                  <a:schemeClr val="tx1"/>
                </a:solidFill>
              </a:rPr>
              <a:t>‘macro’)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workflow = </a:t>
            </a:r>
            <a:r>
              <a:rPr lang="en-US" sz="1800" dirty="0">
                <a:solidFill>
                  <a:srgbClr val="0070C0"/>
                </a:solidFill>
              </a:rPr>
              <a:t>Workflow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rgbClr val="EE6419"/>
                </a:solidFill>
              </a:rPr>
              <a:t>dataset=</a:t>
            </a:r>
            <a:r>
              <a:rPr lang="en-US" sz="1800" dirty="0">
                <a:solidFill>
                  <a:schemeClr val="tx1"/>
                </a:solidFill>
              </a:rPr>
              <a:t>dataset, </a:t>
            </a:r>
            <a:r>
              <a:rPr lang="en-US" sz="1800" dirty="0">
                <a:solidFill>
                  <a:srgbClr val="EE6419"/>
                </a:solidFill>
              </a:rPr>
              <a:t>model=</a:t>
            </a:r>
            <a:r>
              <a:rPr lang="en-US" sz="1800" dirty="0">
                <a:solidFill>
                  <a:schemeClr val="tx1"/>
                </a:solidFill>
              </a:rPr>
              <a:t>[model1,model2], </a:t>
            </a:r>
            <a:r>
              <a:rPr lang="en-US" sz="1800" dirty="0">
                <a:solidFill>
                  <a:srgbClr val="EE6419"/>
                </a:solidFill>
              </a:rPr>
              <a:t>metric=</a:t>
            </a:r>
            <a:r>
              <a:rPr lang="en-US" sz="1800" dirty="0">
                <a:solidFill>
                  <a:schemeClr val="tx1"/>
                </a:solidFill>
              </a:rPr>
              <a:t>f1, </a:t>
            </a:r>
            <a:r>
              <a:rPr lang="en-US" sz="1800" dirty="0" err="1">
                <a:solidFill>
                  <a:srgbClr val="EE6419"/>
                </a:solidFill>
              </a:rPr>
              <a:t>out_format</a:t>
            </a:r>
            <a:r>
              <a:rPr lang="en-US" sz="1800" dirty="0">
                <a:solidFill>
                  <a:srgbClr val="EE6419"/>
                </a:solidFill>
              </a:rPr>
              <a:t>=</a:t>
            </a:r>
            <a:r>
              <a:rPr lang="en-US" sz="1800" dirty="0">
                <a:solidFill>
                  <a:schemeClr val="tx1"/>
                </a:solidFill>
              </a:rPr>
              <a:t>‘brick’)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10523" y="1944041"/>
            <a:ext cx="1598069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De-noising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998468" y="1944041"/>
            <a:ext cx="1598069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Smoothing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9730894" y="1930346"/>
            <a:ext cx="1908160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Output </a:t>
            </a:r>
            <a:r>
              <a:rPr lang="en-US" dirty="0" err="1">
                <a:solidFill>
                  <a:srgbClr val="17375E"/>
                </a:solidFill>
              </a:rPr>
              <a:t>Brickifier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738489" y="3446810"/>
            <a:ext cx="1579040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Evaluator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9416416" y="3455464"/>
            <a:ext cx="1579040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Visualizer</a:t>
            </a:r>
          </a:p>
        </p:txBody>
      </p:sp>
      <p:sp>
        <p:nvSpPr>
          <p:cNvPr id="59" name="Rounded Rectangle 68">
            <a:extLst>
              <a:ext uri="{FF2B5EF4-FFF2-40B4-BE49-F238E27FC236}">
                <a16:creationId xmlns="" xmlns:a16="http://schemas.microsoft.com/office/drawing/2014/main" id="{88319A54-7A62-4912-AA2B-C5A769A40D72}"/>
              </a:ext>
            </a:extLst>
          </p:cNvPr>
          <p:cNvSpPr/>
          <p:nvPr/>
        </p:nvSpPr>
        <p:spPr>
          <a:xfrm>
            <a:off x="448065" y="1952695"/>
            <a:ext cx="1772582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Input </a:t>
            </a:r>
            <a:r>
              <a:rPr lang="en-US" dirty="0" err="1">
                <a:solidFill>
                  <a:srgbClr val="17375E"/>
                </a:solidFill>
              </a:rPr>
              <a:t>Brickifier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27" name="Rounded Rectangle 48">
            <a:extLst>
              <a:ext uri="{FF2B5EF4-FFF2-40B4-BE49-F238E27FC236}">
                <a16:creationId xmlns="" xmlns:a16="http://schemas.microsoft.com/office/drawing/2014/main" id="{3CE6CC9D-F728-4317-B171-A2FD30A45947}"/>
              </a:ext>
            </a:extLst>
          </p:cNvPr>
          <p:cNvSpPr/>
          <p:nvPr/>
        </p:nvSpPr>
        <p:spPr>
          <a:xfrm>
            <a:off x="7699086" y="1930346"/>
            <a:ext cx="1936816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Scrabble</a:t>
            </a:r>
          </a:p>
        </p:txBody>
      </p:sp>
      <p:sp>
        <p:nvSpPr>
          <p:cNvPr id="28" name="Rounded Rectangle 52">
            <a:extLst>
              <a:ext uri="{FF2B5EF4-FFF2-40B4-BE49-F238E27FC236}">
                <a16:creationId xmlns="" xmlns:a16="http://schemas.microsoft.com/office/drawing/2014/main" id="{338ACF1B-DDE2-405E-ACDA-C526BC20D24D}"/>
              </a:ext>
            </a:extLst>
          </p:cNvPr>
          <p:cNvSpPr/>
          <p:nvPr/>
        </p:nvSpPr>
        <p:spPr>
          <a:xfrm>
            <a:off x="5683282" y="1940282"/>
            <a:ext cx="1920812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Building Adapter</a:t>
            </a:r>
          </a:p>
        </p:txBody>
      </p:sp>
      <p:sp>
        <p:nvSpPr>
          <p:cNvPr id="29" name="Rounded Rectangle 68">
            <a:extLst>
              <a:ext uri="{FF2B5EF4-FFF2-40B4-BE49-F238E27FC236}">
                <a16:creationId xmlns="" xmlns:a16="http://schemas.microsoft.com/office/drawing/2014/main" id="{8F775B01-325A-4290-9277-D137D237E93F}"/>
              </a:ext>
            </a:extLst>
          </p:cNvPr>
          <p:cNvSpPr/>
          <p:nvPr/>
        </p:nvSpPr>
        <p:spPr>
          <a:xfrm>
            <a:off x="448065" y="4806061"/>
            <a:ext cx="1772582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Input </a:t>
            </a:r>
            <a:r>
              <a:rPr lang="en-US" dirty="0" err="1">
                <a:solidFill>
                  <a:srgbClr val="17375E"/>
                </a:solidFill>
              </a:rPr>
              <a:t>Brickifier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30" name="Rounded Rectangle 44">
            <a:extLst>
              <a:ext uri="{FF2B5EF4-FFF2-40B4-BE49-F238E27FC236}">
                <a16:creationId xmlns="" xmlns:a16="http://schemas.microsoft.com/office/drawing/2014/main" id="{79BA71FD-EA86-423B-BC15-A14F0F2108FA}"/>
              </a:ext>
            </a:extLst>
          </p:cNvPr>
          <p:cNvSpPr/>
          <p:nvPr/>
        </p:nvSpPr>
        <p:spPr>
          <a:xfrm>
            <a:off x="2306366" y="4806061"/>
            <a:ext cx="2392188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Data Feature Extractor</a:t>
            </a:r>
          </a:p>
        </p:txBody>
      </p:sp>
      <p:sp>
        <p:nvSpPr>
          <p:cNvPr id="31" name="Rounded Rectangle 53">
            <a:extLst>
              <a:ext uri="{FF2B5EF4-FFF2-40B4-BE49-F238E27FC236}">
                <a16:creationId xmlns="" xmlns:a16="http://schemas.microsoft.com/office/drawing/2014/main" id="{265D3A6C-2622-48AF-BF0C-0BC1D08EEBC9}"/>
              </a:ext>
            </a:extLst>
          </p:cNvPr>
          <p:cNvSpPr/>
          <p:nvPr/>
        </p:nvSpPr>
        <p:spPr>
          <a:xfrm>
            <a:off x="4784273" y="4806061"/>
            <a:ext cx="1768141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Random Forest</a:t>
            </a:r>
          </a:p>
        </p:txBody>
      </p:sp>
      <p:sp>
        <p:nvSpPr>
          <p:cNvPr id="41" name="Rounded Rectangle 41">
            <a:extLst>
              <a:ext uri="{FF2B5EF4-FFF2-40B4-BE49-F238E27FC236}">
                <a16:creationId xmlns="" xmlns:a16="http://schemas.microsoft.com/office/drawing/2014/main" id="{FFB89A4E-505A-4B6F-BF42-1491F1906217}"/>
              </a:ext>
            </a:extLst>
          </p:cNvPr>
          <p:cNvSpPr/>
          <p:nvPr/>
        </p:nvSpPr>
        <p:spPr>
          <a:xfrm>
            <a:off x="2314204" y="3451540"/>
            <a:ext cx="1598069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De-noising</a:t>
            </a:r>
          </a:p>
        </p:txBody>
      </p:sp>
      <p:sp>
        <p:nvSpPr>
          <p:cNvPr id="47" name="Rounded Rectangle 45">
            <a:extLst>
              <a:ext uri="{FF2B5EF4-FFF2-40B4-BE49-F238E27FC236}">
                <a16:creationId xmlns="" xmlns:a16="http://schemas.microsoft.com/office/drawing/2014/main" id="{477BA178-5C59-4285-9915-6AB3BF6352D4}"/>
              </a:ext>
            </a:extLst>
          </p:cNvPr>
          <p:cNvSpPr/>
          <p:nvPr/>
        </p:nvSpPr>
        <p:spPr>
          <a:xfrm>
            <a:off x="4005830" y="3446810"/>
            <a:ext cx="1598069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Smoothing</a:t>
            </a:r>
          </a:p>
        </p:txBody>
      </p:sp>
      <p:sp>
        <p:nvSpPr>
          <p:cNvPr id="48" name="Rounded Rectangle 68">
            <a:extLst>
              <a:ext uri="{FF2B5EF4-FFF2-40B4-BE49-F238E27FC236}">
                <a16:creationId xmlns="" xmlns:a16="http://schemas.microsoft.com/office/drawing/2014/main" id="{62E783B0-A3BE-47AB-8E70-9E6DB2B3C374}"/>
              </a:ext>
            </a:extLst>
          </p:cNvPr>
          <p:cNvSpPr/>
          <p:nvPr/>
        </p:nvSpPr>
        <p:spPr>
          <a:xfrm>
            <a:off x="448065" y="3455464"/>
            <a:ext cx="1772582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Input </a:t>
            </a:r>
            <a:r>
              <a:rPr lang="en-US" dirty="0" err="1">
                <a:solidFill>
                  <a:srgbClr val="17375E"/>
                </a:solidFill>
              </a:rPr>
              <a:t>Brickifier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55" name="Rounded Rectangle 48">
            <a:extLst>
              <a:ext uri="{FF2B5EF4-FFF2-40B4-BE49-F238E27FC236}">
                <a16:creationId xmlns="" xmlns:a16="http://schemas.microsoft.com/office/drawing/2014/main" id="{FD4A8C83-153C-473C-84B3-146BAD8B5748}"/>
              </a:ext>
            </a:extLst>
          </p:cNvPr>
          <p:cNvSpPr/>
          <p:nvPr/>
        </p:nvSpPr>
        <p:spPr>
          <a:xfrm>
            <a:off x="5702786" y="3446810"/>
            <a:ext cx="1936816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Scrabble</a:t>
            </a:r>
          </a:p>
        </p:txBody>
      </p:sp>
      <p:sp>
        <p:nvSpPr>
          <p:cNvPr id="56" name="Rounded Rectangle 52">
            <a:extLst>
              <a:ext uri="{FF2B5EF4-FFF2-40B4-BE49-F238E27FC236}">
                <a16:creationId xmlns="" xmlns:a16="http://schemas.microsoft.com/office/drawing/2014/main" id="{E2C1D250-4D58-42B9-BA1B-87C349A0C509}"/>
              </a:ext>
            </a:extLst>
          </p:cNvPr>
          <p:cNvSpPr/>
          <p:nvPr/>
        </p:nvSpPr>
        <p:spPr>
          <a:xfrm>
            <a:off x="5702786" y="2949473"/>
            <a:ext cx="1920812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Building Adapter</a:t>
            </a:r>
          </a:p>
        </p:txBody>
      </p:sp>
      <p:sp>
        <p:nvSpPr>
          <p:cNvPr id="57" name="Rounded Rectangle 49">
            <a:extLst>
              <a:ext uri="{FF2B5EF4-FFF2-40B4-BE49-F238E27FC236}">
                <a16:creationId xmlns="" xmlns:a16="http://schemas.microsoft.com/office/drawing/2014/main" id="{4572FA67-E2C4-491C-B069-AE10ABB46CB3}"/>
              </a:ext>
            </a:extLst>
          </p:cNvPr>
          <p:cNvSpPr/>
          <p:nvPr/>
        </p:nvSpPr>
        <p:spPr>
          <a:xfrm>
            <a:off x="5702786" y="3944147"/>
            <a:ext cx="1953055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Zodiac</a:t>
            </a:r>
          </a:p>
        </p:txBody>
      </p:sp>
      <p:sp>
        <p:nvSpPr>
          <p:cNvPr id="58" name="Rounded Rectangle 68">
            <a:extLst>
              <a:ext uri="{FF2B5EF4-FFF2-40B4-BE49-F238E27FC236}">
                <a16:creationId xmlns="" xmlns:a16="http://schemas.microsoft.com/office/drawing/2014/main" id="{425C9349-9C1E-477B-89C7-C25AB0F67CE1}"/>
              </a:ext>
            </a:extLst>
          </p:cNvPr>
          <p:cNvSpPr/>
          <p:nvPr/>
        </p:nvSpPr>
        <p:spPr>
          <a:xfrm>
            <a:off x="6638133" y="4806061"/>
            <a:ext cx="1579040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Evaluator</a:t>
            </a:r>
          </a:p>
        </p:txBody>
      </p:sp>
    </p:spTree>
    <p:extLst>
      <p:ext uri="{BB962C8B-B14F-4D97-AF65-F5344CB8AC3E}">
        <p14:creationId xmlns:p14="http://schemas.microsoft.com/office/powerpoint/2010/main" val="212725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3" grpId="1" uiExpand="1" build="p"/>
      <p:bldP spid="42" grpId="0" animBg="1"/>
      <p:bldP spid="46" grpId="0" animBg="1"/>
      <p:bldP spid="65" grpId="0" animBg="1"/>
      <p:bldP spid="69" grpId="0" animBg="1"/>
      <p:bldP spid="70" grpId="0" animBg="1"/>
      <p:bldP spid="5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1" grpId="0" animBg="1"/>
      <p:bldP spid="47" grpId="0" animBg="1"/>
      <p:bldP spid="48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Thoughts…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906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EE6419"/>
                </a:solidFill>
              </a:rPr>
              <a:t>“Context”</a:t>
            </a:r>
            <a:r>
              <a:rPr lang="en-US" dirty="0"/>
              <a:t> will be increasingly important</a:t>
            </a:r>
          </a:p>
          <a:p>
            <a:endParaRPr lang="en-US" dirty="0"/>
          </a:p>
          <a:p>
            <a:r>
              <a:rPr lang="en-US" dirty="0"/>
              <a:t>In the context of</a:t>
            </a:r>
          </a:p>
          <a:p>
            <a:pPr lvl="1"/>
            <a:r>
              <a:rPr lang="en-US" dirty="0"/>
              <a:t>Heterogeneous sources</a:t>
            </a:r>
          </a:p>
          <a:p>
            <a:pPr lvl="1"/>
            <a:r>
              <a:rPr lang="en-US" dirty="0"/>
              <a:t>Repurposed data</a:t>
            </a:r>
          </a:p>
          <a:p>
            <a:pPr lvl="1"/>
            <a:r>
              <a:rPr lang="en-US" dirty="0"/>
              <a:t>Missing metadata</a:t>
            </a:r>
          </a:p>
          <a:p>
            <a:pPr lvl="1"/>
            <a:r>
              <a:rPr lang="en-US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5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Thesis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906"/>
          </a:xfrm>
        </p:spPr>
        <p:txBody>
          <a:bodyPr/>
          <a:lstStyle/>
          <a:p>
            <a:r>
              <a:rPr lang="en-US" altLang="zh-CN" dirty="0"/>
              <a:t>Automatic type inference</a:t>
            </a:r>
          </a:p>
          <a:p>
            <a:pPr lvl="1"/>
            <a:r>
              <a:rPr lang="en-US" altLang="zh-CN" dirty="0"/>
              <a:t>C</a:t>
            </a:r>
            <a:r>
              <a:rPr lang="en-US" dirty="0"/>
              <a:t>omplemented by a semi-automated method</a:t>
            </a:r>
          </a:p>
          <a:p>
            <a:endParaRPr lang="en-US" dirty="0"/>
          </a:p>
          <a:p>
            <a:r>
              <a:rPr lang="en-US" dirty="0"/>
              <a:t>Automatic relation inference</a:t>
            </a:r>
          </a:p>
          <a:p>
            <a:pPr lvl="1"/>
            <a:r>
              <a:rPr lang="en-US" dirty="0"/>
              <a:t>Functional connections between equipment</a:t>
            </a:r>
          </a:p>
          <a:p>
            <a:pPr lvl="1"/>
            <a:r>
              <a:rPr lang="en-US" dirty="0"/>
              <a:t>Co-location</a:t>
            </a:r>
          </a:p>
          <a:p>
            <a:pPr lvl="1"/>
            <a:endParaRPr lang="en-US" dirty="0"/>
          </a:p>
          <a:p>
            <a:r>
              <a:rPr lang="en-US" dirty="0"/>
              <a:t>Toolkit for mapping to Brick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1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What’s Next…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2290" name="Picture 2" descr="Related image">
            <a:extLst>
              <a:ext uri="{FF2B5EF4-FFF2-40B4-BE49-F238E27FC236}">
                <a16:creationId xmlns="" xmlns:a16="http://schemas.microsoft.com/office/drawing/2014/main" id="{214A55E0-CFDA-4825-9735-F9A5FF7C2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0641" y="3174118"/>
            <a:ext cx="2104512" cy="4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building logo">
            <a:extLst>
              <a:ext uri="{FF2B5EF4-FFF2-40B4-BE49-F238E27FC236}">
                <a16:creationId xmlns="" xmlns:a16="http://schemas.microsoft.com/office/drawing/2014/main" id="{C8420174-2026-407A-8302-D905A11D0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12182" y="1736108"/>
            <a:ext cx="1136972" cy="14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pload.wikimedia.org/wikipedia/commons/thumb/d/d8/Person_icon_BLACK-01.svg/2000px-Person_icon_BLACK-01.svg.png">
            <a:extLst>
              <a:ext uri="{FF2B5EF4-FFF2-40B4-BE49-F238E27FC236}">
                <a16:creationId xmlns="" xmlns:a16="http://schemas.microsoft.com/office/drawing/2014/main" id="{2A76C177-A148-4AD4-8C16-70952301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1983" y="2271986"/>
            <a:ext cx="921962" cy="1013600"/>
          </a:xfrm>
          <a:prstGeom prst="rect">
            <a:avLst/>
          </a:prstGeom>
          <a:noFill/>
        </p:spPr>
      </p:pic>
      <p:pic>
        <p:nvPicPr>
          <p:cNvPr id="7" name="Picture 36" descr="https://d30y9cdsu7xlg0.cloudfront.net/png/27482-200.png">
            <a:extLst>
              <a:ext uri="{FF2B5EF4-FFF2-40B4-BE49-F238E27FC236}">
                <a16:creationId xmlns="" xmlns:a16="http://schemas.microsoft.com/office/drawing/2014/main" id="{49273F85-DE0E-4CF3-B108-F0BCB562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49411" y="3090215"/>
            <a:ext cx="634627" cy="63462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3E4C22B-3E4A-42C7-B015-10802AD2CA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689" y="2464439"/>
            <a:ext cx="458003" cy="458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3093824-2F77-4917-BD04-ECDF7F2742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122" y="2121487"/>
            <a:ext cx="634627" cy="634627"/>
          </a:xfrm>
          <a:prstGeom prst="rect">
            <a:avLst/>
          </a:prstGeom>
        </p:spPr>
      </p:pic>
      <p:pic>
        <p:nvPicPr>
          <p:cNvPr id="10" name="Picture 18" descr="http://www.freeiconspng.com/uploads/bus-stop-symbol-icon-28.png">
            <a:extLst>
              <a:ext uri="{FF2B5EF4-FFF2-40B4-BE49-F238E27FC236}">
                <a16:creationId xmlns="" xmlns:a16="http://schemas.microsoft.com/office/drawing/2014/main" id="{DAF79866-6B30-4519-B9EC-503735A3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34502" y="1687818"/>
            <a:ext cx="634627" cy="584712"/>
          </a:xfrm>
          <a:prstGeom prst="rect">
            <a:avLst/>
          </a:prstGeom>
          <a:noFill/>
        </p:spPr>
      </p:pic>
      <p:pic>
        <p:nvPicPr>
          <p:cNvPr id="4098" name="Picture 2" descr="Image result for food icon">
            <a:extLst>
              <a:ext uri="{FF2B5EF4-FFF2-40B4-BE49-F238E27FC236}">
                <a16:creationId xmlns="" xmlns:a16="http://schemas.microsoft.com/office/drawing/2014/main" id="{51547F18-00D6-4B13-B44D-D22CB676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481" y="3367289"/>
            <a:ext cx="505340" cy="4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="" xmlns:a16="http://schemas.microsoft.com/office/drawing/2014/main" id="{7C1E2D16-9109-47FC-A5B4-BD3B4BC46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183" y="2259507"/>
            <a:ext cx="1021537" cy="10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lated image">
            <a:extLst>
              <a:ext uri="{FF2B5EF4-FFF2-40B4-BE49-F238E27FC236}">
                <a16:creationId xmlns="" xmlns:a16="http://schemas.microsoft.com/office/drawing/2014/main" id="{5E2F2DC0-3F54-43E0-8334-2F6D1A7599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3492" y="4284543"/>
            <a:ext cx="1318825" cy="98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etect anomaly">
            <a:extLst>
              <a:ext uri="{FF2B5EF4-FFF2-40B4-BE49-F238E27FC236}">
                <a16:creationId xmlns="" xmlns:a16="http://schemas.microsoft.com/office/drawing/2014/main" id="{8E88CE37-8B5C-4DDD-AB7E-2A639449B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46" t="1070" r="33283" b="1526"/>
          <a:stretch/>
        </p:blipFill>
        <p:spPr bwMode="auto">
          <a:xfrm>
            <a:off x="5075872" y="4393043"/>
            <a:ext cx="767620" cy="7721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AE6E5AC-6840-44AF-BC16-474BBB8AE329}"/>
              </a:ext>
            </a:extLst>
          </p:cNvPr>
          <p:cNvSpPr txBox="1"/>
          <p:nvPr/>
        </p:nvSpPr>
        <p:spPr>
          <a:xfrm>
            <a:off x="1345157" y="3253975"/>
            <a:ext cx="13568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overheated room</a:t>
            </a:r>
          </a:p>
        </p:txBody>
      </p:sp>
      <p:pic>
        <p:nvPicPr>
          <p:cNvPr id="3078" name="Picture 6" descr="Related image">
            <a:extLst>
              <a:ext uri="{FF2B5EF4-FFF2-40B4-BE49-F238E27FC236}">
                <a16:creationId xmlns="" xmlns:a16="http://schemas.microsoft.com/office/drawing/2014/main" id="{5B6D51C3-F709-4252-9908-42BFA07B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6468" y="3770209"/>
            <a:ext cx="928317" cy="9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ata privacy icon">
            <a:extLst>
              <a:ext uri="{FF2B5EF4-FFF2-40B4-BE49-F238E27FC236}">
                <a16:creationId xmlns="" xmlns:a16="http://schemas.microsoft.com/office/drawing/2014/main" id="{B9503DEB-6FF6-4486-BE47-36447316A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9275" y="3811364"/>
            <a:ext cx="969351" cy="94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building icon">
            <a:extLst>
              <a:ext uri="{FF2B5EF4-FFF2-40B4-BE49-F238E27FC236}">
                <a16:creationId xmlns="" xmlns:a16="http://schemas.microsoft.com/office/drawing/2014/main" id="{1559E107-EEA6-4895-ADEE-702FD7566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6549" y="1897604"/>
            <a:ext cx="1359722" cy="13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8 am icon">
            <a:extLst>
              <a:ext uri="{FF2B5EF4-FFF2-40B4-BE49-F238E27FC236}">
                <a16:creationId xmlns="" xmlns:a16="http://schemas.microsoft.com/office/drawing/2014/main" id="{DDAEBF91-69B7-4B20-AF3E-798A785F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482" y="2010632"/>
            <a:ext cx="378278" cy="3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human walking icon">
            <a:extLst>
              <a:ext uri="{FF2B5EF4-FFF2-40B4-BE49-F238E27FC236}">
                <a16:creationId xmlns="" xmlns:a16="http://schemas.microsoft.com/office/drawing/2014/main" id="{17FC07DD-B2DE-41D4-85CE-28BA2A399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0096" y="2369945"/>
            <a:ext cx="597475" cy="5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Image result for 8 am icon">
            <a:extLst>
              <a:ext uri="{FF2B5EF4-FFF2-40B4-BE49-F238E27FC236}">
                <a16:creationId xmlns="" xmlns:a16="http://schemas.microsoft.com/office/drawing/2014/main" id="{08E157EF-9F0F-4B90-898D-BCC8DAAD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0496049" y="2348226"/>
            <a:ext cx="378278" cy="3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Image result for human walking icon">
            <a:extLst>
              <a:ext uri="{FF2B5EF4-FFF2-40B4-BE49-F238E27FC236}">
                <a16:creationId xmlns="" xmlns:a16="http://schemas.microsoft.com/office/drawing/2014/main" id="{22E0293C-6BCC-4F25-BEF9-714E26C9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347" y="2630158"/>
            <a:ext cx="597475" cy="5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building management system">
            <a:extLst>
              <a:ext uri="{FF2B5EF4-FFF2-40B4-BE49-F238E27FC236}">
                <a16:creationId xmlns="" xmlns:a16="http://schemas.microsoft.com/office/drawing/2014/main" id="{10A00DF1-632F-404C-9680-2443F1487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348" y="3727065"/>
            <a:ext cx="2535510" cy="15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2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344245" y="167824"/>
            <a:ext cx="2290279" cy="2098459"/>
            <a:chOff x="6900222" y="228990"/>
            <a:chExt cx="2290279" cy="2098459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1265F9E9-DF11-4D2C-9D0B-8DC0E8A58DD4}"/>
                </a:ext>
              </a:extLst>
            </p:cNvPr>
            <p:cNvGrpSpPr/>
            <p:nvPr/>
          </p:nvGrpSpPr>
          <p:grpSpPr>
            <a:xfrm>
              <a:off x="8026177" y="689477"/>
              <a:ext cx="1164324" cy="1632485"/>
              <a:chOff x="2162352" y="5165141"/>
              <a:chExt cx="1207382" cy="1692856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12570" y="5165141"/>
                <a:ext cx="1131928" cy="1422309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2162352" y="6550220"/>
                <a:ext cx="1207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Rajesh Gupta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76C60CA6-3C97-458F-8478-8D81E44D2351}"/>
                </a:ext>
              </a:extLst>
            </p:cNvPr>
            <p:cNvGrpSpPr/>
            <p:nvPr/>
          </p:nvGrpSpPr>
          <p:grpSpPr>
            <a:xfrm>
              <a:off x="6900222" y="674003"/>
              <a:ext cx="1094751" cy="1653446"/>
              <a:chOff x="9205871" y="1812114"/>
              <a:chExt cx="1094751" cy="1653446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05871" y="1812114"/>
                <a:ext cx="1094751" cy="1387060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9272024" y="3157783"/>
                <a:ext cx="962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Jason Koh</a:t>
                </a:r>
              </a:p>
            </p:txBody>
          </p:sp>
        </p:grpSp>
        <p:pic>
          <p:nvPicPr>
            <p:cNvPr id="3074" name="Picture 2" descr="Image result for ucsd">
              <a:extLst>
                <a:ext uri="{FF2B5EF4-FFF2-40B4-BE49-F238E27FC236}">
                  <a16:creationId xmlns="" xmlns:a16="http://schemas.microsoft.com/office/drawing/2014/main" id="{AEE9BCBA-05A7-4D98-B50E-06310098A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952" y="228990"/>
              <a:ext cx="1888853" cy="377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4769634" y="110770"/>
            <a:ext cx="3948747" cy="2155513"/>
            <a:chOff x="215540" y="166449"/>
            <a:chExt cx="3948747" cy="2155513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C1AA9A9-78E5-4726-BAAA-389BE12BB5A1}"/>
                </a:ext>
              </a:extLst>
            </p:cNvPr>
            <p:cNvGrpSpPr/>
            <p:nvPr/>
          </p:nvGrpSpPr>
          <p:grpSpPr>
            <a:xfrm>
              <a:off x="3095097" y="689479"/>
              <a:ext cx="1069190" cy="1627459"/>
              <a:chOff x="9204817" y="3462054"/>
              <a:chExt cx="1097280" cy="1636242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04817" y="3462054"/>
                <a:ext cx="1097280" cy="1382351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9207922" y="4790519"/>
                <a:ext cx="10910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David Culler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DA7C6AC4-6D03-41E0-9678-DFD0650073ED}"/>
                </a:ext>
              </a:extLst>
            </p:cNvPr>
            <p:cNvGrpSpPr/>
            <p:nvPr/>
          </p:nvGrpSpPr>
          <p:grpSpPr>
            <a:xfrm>
              <a:off x="215540" y="691259"/>
              <a:ext cx="1576265" cy="1630703"/>
              <a:chOff x="4284824" y="117658"/>
              <a:chExt cx="1576265" cy="1630703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24317" y="117658"/>
                <a:ext cx="1097280" cy="1374931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4284824" y="1440584"/>
                <a:ext cx="1576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Arka</a:t>
                </a:r>
                <a:r>
                  <a:rPr lang="en-US" sz="1400" dirty="0"/>
                  <a:t> Bhattacharya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0824A202-B5E0-4B0E-9BA2-F182A7DE8CC4}"/>
                </a:ext>
              </a:extLst>
            </p:cNvPr>
            <p:cNvGrpSpPr/>
            <p:nvPr/>
          </p:nvGrpSpPr>
          <p:grpSpPr>
            <a:xfrm>
              <a:off x="1749382" y="689488"/>
              <a:ext cx="1205715" cy="1632474"/>
              <a:chOff x="6909977" y="115887"/>
              <a:chExt cx="1205715" cy="1632474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"/>
              <a:stretch/>
            </p:blipFill>
            <p:spPr>
              <a:xfrm>
                <a:off x="6964195" y="115887"/>
                <a:ext cx="1097280" cy="1374931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6909977" y="1440584"/>
                <a:ext cx="1205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Gabriel Fierro</a:t>
                </a:r>
              </a:p>
            </p:txBody>
          </p:sp>
        </p:grpSp>
        <p:pic>
          <p:nvPicPr>
            <p:cNvPr id="3076" name="Picture 4" descr="Image result for uc berkeley">
              <a:extLst>
                <a:ext uri="{FF2B5EF4-FFF2-40B4-BE49-F238E27FC236}">
                  <a16:creationId xmlns="" xmlns:a16="http://schemas.microsoft.com/office/drawing/2014/main" id="{DAE52046-FD1E-4DE2-B1ED-69018EF97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3980" y="166449"/>
              <a:ext cx="1256517" cy="501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83395" y="2403110"/>
            <a:ext cx="2647570" cy="2120049"/>
            <a:chOff x="4228438" y="196246"/>
            <a:chExt cx="2647570" cy="2120049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FE303AF4-D7FF-4375-B641-63043E5D2DFA}"/>
                </a:ext>
              </a:extLst>
            </p:cNvPr>
            <p:cNvGrpSpPr/>
            <p:nvPr/>
          </p:nvGrpSpPr>
          <p:grpSpPr>
            <a:xfrm>
              <a:off x="5563999" y="674002"/>
              <a:ext cx="1312009" cy="1642292"/>
              <a:chOff x="6822650" y="5167153"/>
              <a:chExt cx="1387367" cy="1701421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64195" y="5167153"/>
                <a:ext cx="1097280" cy="1436999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6822650" y="6560797"/>
                <a:ext cx="1387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Mani Srivastava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D5A08BED-0797-4102-AA98-F33A23AAA160}"/>
                </a:ext>
              </a:extLst>
            </p:cNvPr>
            <p:cNvGrpSpPr/>
            <p:nvPr/>
          </p:nvGrpSpPr>
          <p:grpSpPr>
            <a:xfrm>
              <a:off x="4228438" y="674002"/>
              <a:ext cx="1449435" cy="1642293"/>
              <a:chOff x="2035968" y="116274"/>
              <a:chExt cx="1449435" cy="1642293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12571" y="116274"/>
                <a:ext cx="1097280" cy="1390407"/>
              </a:xfrm>
              <a:prstGeom prst="rect">
                <a:avLst/>
              </a:prstGeom>
            </p:spPr>
          </p:pic>
          <p:sp>
            <p:nvSpPr>
              <p:cNvPr id="66" name="TextBox 65"/>
              <p:cNvSpPr txBox="1"/>
              <p:nvPr/>
            </p:nvSpPr>
            <p:spPr>
              <a:xfrm>
                <a:off x="2035968" y="1450790"/>
                <a:ext cx="14494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Bharathan</a:t>
                </a:r>
                <a:r>
                  <a:rPr lang="en-US" sz="1400" dirty="0"/>
                  <a:t> Balaji</a:t>
                </a:r>
              </a:p>
            </p:txBody>
          </p:sp>
        </p:grpSp>
        <p:pic>
          <p:nvPicPr>
            <p:cNvPr id="3090" name="Picture 18" descr="Image result for ucla">
              <a:extLst>
                <a:ext uri="{FF2B5EF4-FFF2-40B4-BE49-F238E27FC236}">
                  <a16:creationId xmlns="" xmlns:a16="http://schemas.microsoft.com/office/drawing/2014/main" id="{58F725C8-2FEB-4627-A02A-16E98BFDD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8877" y="196246"/>
              <a:ext cx="728113" cy="378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6700867" y="2457031"/>
            <a:ext cx="2337309" cy="2059572"/>
            <a:chOff x="9324681" y="265870"/>
            <a:chExt cx="2337309" cy="2059572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06FE170D-4BF0-490B-A606-BADD3723D2FB}"/>
                </a:ext>
              </a:extLst>
            </p:cNvPr>
            <p:cNvGrpSpPr/>
            <p:nvPr/>
          </p:nvGrpSpPr>
          <p:grpSpPr>
            <a:xfrm>
              <a:off x="9324681" y="689483"/>
              <a:ext cx="1352210" cy="1630352"/>
              <a:chOff x="2096589" y="3474652"/>
              <a:chExt cx="1377300" cy="1660604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12571" y="3474652"/>
                <a:ext cx="1097280" cy="1397028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2096589" y="4827479"/>
                <a:ext cx="13773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Joern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Ploennigs</a:t>
                </a:r>
                <a:endParaRPr lang="en-US" sz="1400" dirty="0"/>
              </a:p>
            </p:txBody>
          </p:sp>
        </p:grpSp>
        <p:pic>
          <p:nvPicPr>
            <p:cNvPr id="3092" name="Picture 20" descr="Related image">
              <a:extLst>
                <a:ext uri="{FF2B5EF4-FFF2-40B4-BE49-F238E27FC236}">
                  <a16:creationId xmlns="" xmlns:a16="http://schemas.microsoft.com/office/drawing/2014/main" id="{22ABCEF7-0521-4BB5-B217-67ADE5182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199750" y="265870"/>
              <a:ext cx="744111" cy="30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Jorge J Ortiz photo">
              <a:extLst>
                <a:ext uri="{FF2B5EF4-FFF2-40B4-BE49-F238E27FC236}">
                  <a16:creationId xmlns="" xmlns:a16="http://schemas.microsoft.com/office/drawing/2014/main" id="{5934BCDB-F9ED-4EA5-92BB-FAF11C738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652746" y="689483"/>
              <a:ext cx="1009244" cy="1371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8B169CC2-1528-4D09-8EF8-19B69C9946F0}"/>
                </a:ext>
              </a:extLst>
            </p:cNvPr>
            <p:cNvSpPr txBox="1"/>
            <p:nvPr/>
          </p:nvSpPr>
          <p:spPr>
            <a:xfrm>
              <a:off x="10661288" y="2017665"/>
              <a:ext cx="9809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Jorge Ortiz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64623" y="4695643"/>
            <a:ext cx="4895787" cy="2098575"/>
            <a:chOff x="769868" y="2550487"/>
            <a:chExt cx="4895787" cy="2098575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73136AAF-82AA-4388-A881-A46079B2E19E}"/>
                </a:ext>
              </a:extLst>
            </p:cNvPr>
            <p:cNvGrpSpPr/>
            <p:nvPr/>
          </p:nvGrpSpPr>
          <p:grpSpPr>
            <a:xfrm>
              <a:off x="2015782" y="2974383"/>
              <a:ext cx="1108317" cy="1674183"/>
              <a:chOff x="9278239" y="101596"/>
              <a:chExt cx="1108317" cy="1674183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304507" y="101596"/>
                <a:ext cx="1058157" cy="1358717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9278239" y="1468002"/>
                <a:ext cx="11083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Jingkun</a:t>
                </a:r>
                <a:r>
                  <a:rPr lang="en-US" sz="1400" dirty="0"/>
                  <a:t> Gao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001B908F-EFEA-453F-BB8B-FAACC769E885}"/>
                </a:ext>
              </a:extLst>
            </p:cNvPr>
            <p:cNvGrpSpPr/>
            <p:nvPr/>
          </p:nvGrpSpPr>
          <p:grpSpPr>
            <a:xfrm>
              <a:off x="4382933" y="2961251"/>
              <a:ext cx="1282722" cy="1664436"/>
              <a:chOff x="4431596" y="3472980"/>
              <a:chExt cx="1282722" cy="1664436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24317" y="3472980"/>
                <a:ext cx="1097280" cy="1361428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4431596" y="4829639"/>
                <a:ext cx="12827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Yuvraj Agarwal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1A2ACF2B-E63F-4639-9816-772DFE02F699}"/>
                </a:ext>
              </a:extLst>
            </p:cNvPr>
            <p:cNvGrpSpPr/>
            <p:nvPr/>
          </p:nvGrpSpPr>
          <p:grpSpPr>
            <a:xfrm>
              <a:off x="3195319" y="2974383"/>
              <a:ext cx="1189749" cy="1674183"/>
              <a:chOff x="6917006" y="3466203"/>
              <a:chExt cx="1189749" cy="1674183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151"/>
              <a:stretch/>
            </p:blipFill>
            <p:spPr>
              <a:xfrm>
                <a:off x="6964195" y="3466203"/>
                <a:ext cx="1084300" cy="137778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6917006" y="4832609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Mario </a:t>
                </a:r>
                <a:r>
                  <a:rPr lang="en-US" sz="1400" dirty="0" err="1"/>
                  <a:t>Berges</a:t>
                </a:r>
                <a:endParaRPr lang="en-US" sz="14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82287A55-19D3-4EA6-90B3-758F752E897D}"/>
                </a:ext>
              </a:extLst>
            </p:cNvPr>
            <p:cNvGrpSpPr/>
            <p:nvPr/>
          </p:nvGrpSpPr>
          <p:grpSpPr>
            <a:xfrm>
              <a:off x="769868" y="2974383"/>
              <a:ext cx="1189748" cy="1674679"/>
              <a:chOff x="2166337" y="1778256"/>
              <a:chExt cx="1189748" cy="1674679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12571" y="1778256"/>
                <a:ext cx="1097280" cy="1358717"/>
              </a:xfrm>
              <a:prstGeom prst="rect">
                <a:avLst/>
              </a:prstGeom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2166337" y="3145158"/>
                <a:ext cx="11897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Joshua Gluck</a:t>
                </a:r>
              </a:p>
            </p:txBody>
          </p:sp>
        </p:grpSp>
        <p:pic>
          <p:nvPicPr>
            <p:cNvPr id="11266" name="Picture 2" descr="Image result for carnegie mellon university">
              <a:extLst>
                <a:ext uri="{FF2B5EF4-FFF2-40B4-BE49-F238E27FC236}">
                  <a16:creationId xmlns="" xmlns:a16="http://schemas.microsoft.com/office/drawing/2014/main" id="{755651EA-0E1E-4BF8-ABEA-939CECC2B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545" y="2550487"/>
              <a:ext cx="3643548" cy="33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9176286" y="2463940"/>
            <a:ext cx="2753099" cy="2109961"/>
            <a:chOff x="8761703" y="2539558"/>
            <a:chExt cx="2753099" cy="2109961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60F7268E-BFA7-4060-9E15-5C6A8CA1D36A}"/>
                </a:ext>
              </a:extLst>
            </p:cNvPr>
            <p:cNvGrpSpPr/>
            <p:nvPr/>
          </p:nvGrpSpPr>
          <p:grpSpPr>
            <a:xfrm>
              <a:off x="9956811" y="2974383"/>
              <a:ext cx="1557991" cy="1675136"/>
              <a:chOff x="4281378" y="5165667"/>
              <a:chExt cx="1557991" cy="1675136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24317" y="5165667"/>
                <a:ext cx="1079637" cy="1340437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4281378" y="6533026"/>
                <a:ext cx="15579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Mikkel </a:t>
                </a:r>
                <a:r>
                  <a:rPr lang="en-US" sz="1400" dirty="0" err="1"/>
                  <a:t>Kjaergaard</a:t>
                </a:r>
                <a:endParaRPr lang="en-US" sz="140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83DDC54F-6BC0-414B-A469-A6DB80235156}"/>
                </a:ext>
              </a:extLst>
            </p:cNvPr>
            <p:cNvGrpSpPr/>
            <p:nvPr/>
          </p:nvGrpSpPr>
          <p:grpSpPr>
            <a:xfrm>
              <a:off x="8761703" y="2974682"/>
              <a:ext cx="1358064" cy="1674837"/>
              <a:chOff x="6833803" y="1778098"/>
              <a:chExt cx="1358064" cy="1674837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64195" y="1778098"/>
                <a:ext cx="1097280" cy="1340437"/>
              </a:xfrm>
              <a:prstGeom prst="rect">
                <a:avLst/>
              </a:prstGeom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6833803" y="3145158"/>
                <a:ext cx="13580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Aslak</a:t>
                </a:r>
                <a:r>
                  <a:rPr lang="en-US" sz="1400" dirty="0"/>
                  <a:t> Johansen</a:t>
                </a:r>
              </a:p>
            </p:txBody>
          </p:sp>
        </p:grpSp>
        <p:pic>
          <p:nvPicPr>
            <p:cNvPr id="11268" name="Picture 4" descr="Image result for southern denmark university">
              <a:extLst>
                <a:ext uri="{FF2B5EF4-FFF2-40B4-BE49-F238E27FC236}">
                  <a16:creationId xmlns="" xmlns:a16="http://schemas.microsoft.com/office/drawing/2014/main" id="{C205A80A-C6FE-41B6-AE74-5C6C84ADE9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525442" y="2539558"/>
              <a:ext cx="1188649" cy="334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9" name="Picture 2" descr="Image result for department of energy">
            <a:extLst>
              <a:ext uri="{FF2B5EF4-FFF2-40B4-BE49-F238E27FC236}">
                <a16:creationId xmlns="" xmlns:a16="http://schemas.microsoft.com/office/drawing/2014/main" id="{9E1929A2-8057-4395-9FB0-E61D189E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9254" y="5866842"/>
            <a:ext cx="2388728" cy="6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national science foundation">
            <a:extLst>
              <a:ext uri="{FF2B5EF4-FFF2-40B4-BE49-F238E27FC236}">
                <a16:creationId xmlns="" xmlns:a16="http://schemas.microsoft.com/office/drawing/2014/main" id="{46403F85-F5DA-450B-ADCF-A5A0A1B24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5972" y="4800414"/>
            <a:ext cx="892010" cy="8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Image result for trane">
            <a:extLst>
              <a:ext uri="{FF2B5EF4-FFF2-40B4-BE49-F238E27FC236}">
                <a16:creationId xmlns="" xmlns:a16="http://schemas.microsoft.com/office/drawing/2014/main" id="{212186F4-CB28-4690-901E-187378CA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3365" y="4933184"/>
            <a:ext cx="1911766" cy="6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345503" y="188861"/>
            <a:ext cx="4100845" cy="4004044"/>
            <a:chOff x="345503" y="188861"/>
            <a:chExt cx="4100845" cy="4004044"/>
          </a:xfrm>
        </p:grpSpPr>
        <p:grpSp>
          <p:nvGrpSpPr>
            <p:cNvPr id="27" name="Group 26"/>
            <p:cNvGrpSpPr/>
            <p:nvPr/>
          </p:nvGrpSpPr>
          <p:grpSpPr>
            <a:xfrm>
              <a:off x="345503" y="188861"/>
              <a:ext cx="4100845" cy="4004044"/>
              <a:chOff x="454434" y="366042"/>
              <a:chExt cx="4100845" cy="400404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="" xmlns:a16="http://schemas.microsoft.com/office/drawing/2014/main" id="{938B60A4-970B-433D-B76F-832A4CADCD32}"/>
                  </a:ext>
                </a:extLst>
              </p:cNvPr>
              <p:cNvGrpSpPr/>
              <p:nvPr/>
            </p:nvGrpSpPr>
            <p:grpSpPr>
              <a:xfrm>
                <a:off x="454434" y="876583"/>
                <a:ext cx="1613455" cy="1598241"/>
                <a:chOff x="8893680" y="5174073"/>
                <a:chExt cx="1613455" cy="1598241"/>
              </a:xfrm>
            </p:grpSpPr>
            <p:sp>
              <p:nvSpPr>
                <p:cNvPr id="56" name="TextBox 55"/>
                <p:cNvSpPr txBox="1"/>
                <p:nvPr/>
              </p:nvSpPr>
              <p:spPr>
                <a:xfrm>
                  <a:off x="8893680" y="6464537"/>
                  <a:ext cx="161345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err="1"/>
                    <a:t>Kamin</a:t>
                  </a:r>
                  <a:r>
                    <a:rPr lang="en-US" sz="1400" dirty="0"/>
                    <a:t> Whitehouse</a:t>
                  </a:r>
                </a:p>
              </p:txBody>
            </p:sp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 rotWithShape="1">
                <a:blip r:embed="rId2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87430" y="5174073"/>
                  <a:ext cx="1040275" cy="1298448"/>
                </a:xfrm>
                <a:prstGeom prst="rect">
                  <a:avLst/>
                </a:prstGeom>
              </p:spPr>
            </p:pic>
          </p:grpSp>
          <p:pic>
            <p:nvPicPr>
              <p:cNvPr id="3094" name="Picture 22" descr="Related image">
                <a:extLst>
                  <a:ext uri="{FF2B5EF4-FFF2-40B4-BE49-F238E27FC236}">
                    <a16:creationId xmlns="" xmlns:a16="http://schemas.microsoft.com/office/drawing/2014/main" id="{F9B2DC61-E1C5-4D8A-A830-2CB6151479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1723" b="40348"/>
              <a:stretch/>
            </p:blipFill>
            <p:spPr bwMode="auto">
              <a:xfrm>
                <a:off x="1024336" y="366042"/>
                <a:ext cx="3390870" cy="405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http://www.cs.virginia.edu/~hw5x/figures/2013fall.jpg">
                <a:extLst>
                  <a:ext uri="{FF2B5EF4-FFF2-40B4-BE49-F238E27FC236}">
                    <a16:creationId xmlns="" xmlns:a16="http://schemas.microsoft.com/office/drawing/2014/main" id="{15025E0F-2A75-4138-9126-FED14821A6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1048" y="876583"/>
                <a:ext cx="961214" cy="12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DCAF5AB0-F196-4355-8E95-14AAE27F9D70}"/>
                  </a:ext>
                </a:extLst>
              </p:cNvPr>
              <p:cNvSpPr txBox="1"/>
              <p:nvPr/>
            </p:nvSpPr>
            <p:spPr>
              <a:xfrm>
                <a:off x="1935611" y="2158568"/>
                <a:ext cx="1372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Hongning</a:t>
                </a:r>
                <a:r>
                  <a:rPr lang="en-US" sz="1400" dirty="0"/>
                  <a:t> Wang</a:t>
                </a:r>
              </a:p>
            </p:txBody>
          </p:sp>
          <p:pic>
            <p:nvPicPr>
              <p:cNvPr id="75" name="Picture 4" descr="http://www.cs.virginia.edu/~qg5w/image/qgu.jpg">
                <a:extLst>
                  <a:ext uri="{FF2B5EF4-FFF2-40B4-BE49-F238E27FC236}">
                    <a16:creationId xmlns="" xmlns:a16="http://schemas.microsoft.com/office/drawing/2014/main" id="{0E006240-E4CE-4D51-99D0-99DDE3D02F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6173" y="876450"/>
                <a:ext cx="882847" cy="1298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DF4E6EAC-1FB7-44D4-88E5-DB9338A7D600}"/>
                  </a:ext>
                </a:extLst>
              </p:cNvPr>
              <p:cNvSpPr txBox="1"/>
              <p:nvPr/>
            </p:nvSpPr>
            <p:spPr>
              <a:xfrm>
                <a:off x="3323980" y="2154207"/>
                <a:ext cx="12312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Quanquan</a:t>
                </a:r>
                <a:r>
                  <a:rPr lang="en-US" sz="1400" dirty="0"/>
                  <a:t> Gu</a:t>
                </a:r>
              </a:p>
            </p:txBody>
          </p:sp>
          <p:pic>
            <p:nvPicPr>
              <p:cNvPr id="77" name="Picture 6" descr="http://www.cs.virginia.edu/~ak3ka/me.jpg">
                <a:extLst>
                  <a:ext uri="{FF2B5EF4-FFF2-40B4-BE49-F238E27FC236}">
                    <a16:creationId xmlns="" xmlns:a16="http://schemas.microsoft.com/office/drawing/2014/main" id="{1C9BEA85-BB27-4A00-BCF5-B0103FECA8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42556" y="2608791"/>
                <a:ext cx="941427" cy="12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8" name="TextBox 77">
                <a:extLst>
                  <a:ext uri="{FF2B5EF4-FFF2-40B4-BE49-F238E27FC236}">
                    <a16:creationId xmlns="" xmlns:a16="http://schemas.microsoft.com/office/drawing/2014/main" id="{6BC3C52A-A2DC-4FD6-9906-F2C7C920D07F}"/>
                  </a:ext>
                </a:extLst>
              </p:cNvPr>
              <p:cNvSpPr txBox="1"/>
              <p:nvPr/>
            </p:nvSpPr>
            <p:spPr>
              <a:xfrm>
                <a:off x="2767101" y="3846866"/>
                <a:ext cx="1283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Avinash</a:t>
                </a:r>
                <a:r>
                  <a:rPr lang="en-US" sz="1400" dirty="0"/>
                  <a:t> </a:t>
                </a:r>
              </a:p>
              <a:p>
                <a:pPr algn="ctr"/>
                <a:r>
                  <a:rPr lang="en-US" sz="1400" dirty="0" err="1"/>
                  <a:t>Kalyanaraman</a:t>
                </a:r>
                <a:endParaRPr lang="en-US" sz="1400" dirty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27763" y="2596898"/>
                <a:ext cx="916434" cy="129527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6BC3C52A-A2DC-4FD6-9906-F2C7C920D07F}"/>
                  </a:ext>
                </a:extLst>
              </p:cNvPr>
              <p:cNvSpPr txBox="1"/>
              <p:nvPr/>
            </p:nvSpPr>
            <p:spPr>
              <a:xfrm>
                <a:off x="1597517" y="3824996"/>
                <a:ext cx="11769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err="1"/>
                  <a:t>Elahe</a:t>
                </a:r>
                <a:r>
                  <a:rPr lang="en-US" sz="1400" dirty="0"/>
                  <a:t> </a:t>
                </a:r>
              </a:p>
              <a:p>
                <a:pPr algn="ctr"/>
                <a:r>
                  <a:rPr lang="en-US" sz="1400" dirty="0" err="1"/>
                  <a:t>Soltanaghaei</a:t>
                </a:r>
                <a:endParaRPr lang="en-US" sz="1400" dirty="0"/>
              </a:p>
            </p:txBody>
          </p:sp>
        </p:grpSp>
        <p:pic>
          <p:nvPicPr>
            <p:cNvPr id="7170" name="Picture 2" descr="Erin Griffiths"/>
            <p:cNvPicPr>
              <a:picLocks noChangeAspect="1" noChangeArrowheads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1" t="10939" r="18494"/>
            <a:stretch/>
          </p:blipFill>
          <p:spPr bwMode="auto">
            <a:xfrm>
              <a:off x="381745" y="2419717"/>
              <a:ext cx="955729" cy="12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6BC3C52A-A2DC-4FD6-9906-F2C7C920D07F}"/>
                </a:ext>
              </a:extLst>
            </p:cNvPr>
            <p:cNvSpPr txBox="1"/>
            <p:nvPr/>
          </p:nvSpPr>
          <p:spPr>
            <a:xfrm>
              <a:off x="485376" y="3647814"/>
              <a:ext cx="791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Erin</a:t>
              </a:r>
            </a:p>
            <a:p>
              <a:pPr algn="ctr"/>
              <a:r>
                <a:rPr lang="en-US" sz="1400" dirty="0"/>
                <a:t>Griffiths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34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349365"/>
            <a:ext cx="7557025" cy="1788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9" y="1441674"/>
            <a:ext cx="7386957" cy="37221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29260" y="128969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4146" y="152008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979" y="91845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01044" y="701873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8C06A2-F55C-4E76-870C-D749B0A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8" y="627254"/>
            <a:ext cx="7386957" cy="37221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58090" y="2842249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399235" y="2804526"/>
            <a:ext cx="7557025" cy="10753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7375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F42254-C883-4B15-AE8E-D8325CB57C15}"/>
              </a:ext>
            </a:extLst>
          </p:cNvPr>
          <p:cNvGrpSpPr/>
          <p:nvPr/>
        </p:nvGrpSpPr>
        <p:grpSpPr>
          <a:xfrm>
            <a:off x="3562792" y="2926224"/>
            <a:ext cx="3864950" cy="838840"/>
            <a:chOff x="7175735" y="3192141"/>
            <a:chExt cx="3864950" cy="838840"/>
          </a:xfrm>
        </p:grpSpPr>
        <p:sp>
          <p:nvSpPr>
            <p:cNvPr id="24" name="Rounded Rectangle 45">
              <a:extLst>
                <a:ext uri="{FF2B5EF4-FFF2-40B4-BE49-F238E27FC236}">
                  <a16:creationId xmlns="" xmlns:a16="http://schemas.microsoft.com/office/drawing/2014/main" id="{284399E6-C983-4D4D-AD4D-F87C70C3E5C1}"/>
                </a:ext>
              </a:extLst>
            </p:cNvPr>
            <p:cNvSpPr/>
            <p:nvPr/>
          </p:nvSpPr>
          <p:spPr>
            <a:xfrm>
              <a:off x="8112081" y="3272067"/>
              <a:ext cx="1257647" cy="663964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Type Inference</a:t>
              </a:r>
            </a:p>
          </p:txBody>
        </p:sp>
        <p:sp>
          <p:nvSpPr>
            <p:cNvPr id="25" name="Rounded Rectangle 45">
              <a:extLst>
                <a:ext uri="{FF2B5EF4-FFF2-40B4-BE49-F238E27FC236}">
                  <a16:creationId xmlns="" xmlns:a16="http://schemas.microsoft.com/office/drawing/2014/main" id="{E9206D38-8090-4047-95D8-FB9AEE630C08}"/>
                </a:ext>
              </a:extLst>
            </p:cNvPr>
            <p:cNvSpPr/>
            <p:nvPr/>
          </p:nvSpPr>
          <p:spPr>
            <a:xfrm>
              <a:off x="9541182" y="3268519"/>
              <a:ext cx="1339009" cy="667512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Relation Inference</a:t>
              </a:r>
            </a:p>
          </p:txBody>
        </p:sp>
        <p:sp>
          <p:nvSpPr>
            <p:cNvPr id="27" name="Rounded Rectangle 45">
              <a:extLst>
                <a:ext uri="{FF2B5EF4-FFF2-40B4-BE49-F238E27FC236}">
                  <a16:creationId xmlns="" xmlns:a16="http://schemas.microsoft.com/office/drawing/2014/main" id="{B59ADB9A-6A28-4594-8E57-415C2C054CDC}"/>
                </a:ext>
              </a:extLst>
            </p:cNvPr>
            <p:cNvSpPr/>
            <p:nvPr/>
          </p:nvSpPr>
          <p:spPr>
            <a:xfrm>
              <a:off x="7175735" y="3192141"/>
              <a:ext cx="3864950" cy="82571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04EAF9F-CD63-4061-B691-958A89E13A1F}"/>
                </a:ext>
              </a:extLst>
            </p:cNvPr>
            <p:cNvSpPr txBox="1"/>
            <p:nvPr/>
          </p:nvSpPr>
          <p:spPr>
            <a:xfrm>
              <a:off x="7175735" y="3192142"/>
              <a:ext cx="936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Context</a:t>
              </a:r>
            </a:p>
          </p:txBody>
        </p:sp>
        <p:pic>
          <p:nvPicPr>
            <p:cNvPr id="33" name="Picture 4" descr="Image result for context icon">
              <a:extLst>
                <a:ext uri="{FF2B5EF4-FFF2-40B4-BE49-F238E27FC236}">
                  <a16:creationId xmlns="" xmlns:a16="http://schemas.microsoft.com/office/drawing/2014/main" id="{163B8574-640B-4AC2-BDB1-EED32759B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343" y="3429000"/>
              <a:ext cx="586359" cy="60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2690D1-EE7E-4FAA-8CED-ACD985E92FDB}"/>
              </a:ext>
            </a:extLst>
          </p:cNvPr>
          <p:cNvSpPr txBox="1"/>
          <p:nvPr/>
        </p:nvSpPr>
        <p:spPr>
          <a:xfrm>
            <a:off x="2434928" y="3049804"/>
            <a:ext cx="101629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Metadata</a:t>
            </a:r>
          </a:p>
          <a:p>
            <a:r>
              <a:rPr lang="en-US" sz="1600" dirty="0"/>
              <a:t>Mapping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10460" y="2865021"/>
            <a:ext cx="1998992" cy="927432"/>
            <a:chOff x="9952088" y="2924332"/>
            <a:chExt cx="1998992" cy="927432"/>
          </a:xfrm>
        </p:grpSpPr>
        <p:sp>
          <p:nvSpPr>
            <p:cNvPr id="17" name="Rounded Rectangle 49">
              <a:extLst>
                <a:ext uri="{FF2B5EF4-FFF2-40B4-BE49-F238E27FC236}">
                  <a16:creationId xmlns="" xmlns:a16="http://schemas.microsoft.com/office/drawing/2014/main" id="{7F95F11D-DC88-4C84-A7C1-0954F7AD1C0E}"/>
                </a:ext>
              </a:extLst>
            </p:cNvPr>
            <p:cNvSpPr/>
            <p:nvPr/>
          </p:nvSpPr>
          <p:spPr>
            <a:xfrm>
              <a:off x="9952088" y="2989543"/>
              <a:ext cx="1998992" cy="82066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01F1C47-F2A9-47C7-88DA-893F83AD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0160" y="3233484"/>
              <a:ext cx="569374" cy="5348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2B142AD-9DF4-4DD9-9F7F-B5913CC3CD41}"/>
                </a:ext>
              </a:extLst>
            </p:cNvPr>
            <p:cNvSpPr txBox="1"/>
            <p:nvPr/>
          </p:nvSpPr>
          <p:spPr>
            <a:xfrm>
              <a:off x="10071038" y="2924632"/>
              <a:ext cx="11387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Schema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D467ADA-FED2-45CE-8428-BBBDDC82E245}"/>
                </a:ext>
              </a:extLst>
            </p:cNvPr>
            <p:cNvGrpSpPr/>
            <p:nvPr/>
          </p:nvGrpSpPr>
          <p:grpSpPr>
            <a:xfrm>
              <a:off x="11064561" y="2924332"/>
              <a:ext cx="838117" cy="927432"/>
              <a:chOff x="7545545" y="5050779"/>
              <a:chExt cx="838117" cy="912138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9215D7A-5A35-4279-8186-2FC91024CE26}"/>
                  </a:ext>
                </a:extLst>
              </p:cNvPr>
              <p:cNvSpPr txBox="1"/>
              <p:nvPr/>
            </p:nvSpPr>
            <p:spPr>
              <a:xfrm>
                <a:off x="7559937" y="5050779"/>
                <a:ext cx="77484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Toolkit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66B7FD7-A7B0-4C18-9974-A4A6E3AC3F78}"/>
                  </a:ext>
                </a:extLst>
              </p:cNvPr>
              <p:cNvSpPr txBox="1"/>
              <p:nvPr/>
            </p:nvSpPr>
            <p:spPr>
              <a:xfrm>
                <a:off x="7545545" y="5685918"/>
                <a:ext cx="83811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</a:rPr>
                  <a:t>Plaster</a:t>
                </a:r>
              </a:p>
            </p:txBody>
          </p:sp>
        </p:grpSp>
        <p:pic>
          <p:nvPicPr>
            <p:cNvPr id="32" name="Picture 2" descr="Image result for plaster icon">
              <a:extLst>
                <a:ext uri="{FF2B5EF4-FFF2-40B4-BE49-F238E27FC236}">
                  <a16:creationId xmlns="" xmlns:a16="http://schemas.microsoft.com/office/drawing/2014/main" id="{9A903DF4-3F02-4B49-BECC-12808512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780" y="3249808"/>
              <a:ext cx="502401" cy="379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175141" y="4249356"/>
            <a:ext cx="2125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Questions?</a:t>
            </a: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8209024" y="933842"/>
            <a:ext cx="667512" cy="667512"/>
            <a:chOff x="10445811" y="1046718"/>
            <a:chExt cx="832697" cy="832697"/>
          </a:xfrm>
        </p:grpSpPr>
        <p:sp>
          <p:nvSpPr>
            <p:cNvPr id="37" name="Oval 36"/>
            <p:cNvSpPr/>
            <p:nvPr/>
          </p:nvSpPr>
          <p:spPr>
            <a:xfrm>
              <a:off x="10445811" y="1046718"/>
              <a:ext cx="832697" cy="8326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8"/>
            <a:srcRect l="15789" t="8281" r="14056" b="6474"/>
            <a:stretch/>
          </p:blipFill>
          <p:spPr>
            <a:xfrm>
              <a:off x="10575539" y="1165556"/>
              <a:ext cx="609816" cy="631595"/>
            </a:xfrm>
            <a:prstGeom prst="ellipse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083831" y="1374710"/>
            <a:ext cx="667512" cy="667512"/>
            <a:chOff x="496523" y="1255918"/>
            <a:chExt cx="667512" cy="667512"/>
          </a:xfrm>
        </p:grpSpPr>
        <p:sp>
          <p:nvSpPr>
            <p:cNvPr id="41" name="Oval 40"/>
            <p:cNvSpPr/>
            <p:nvPr/>
          </p:nvSpPr>
          <p:spPr>
            <a:xfrm>
              <a:off x="496523" y="1255918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592" y="1407004"/>
              <a:ext cx="383287" cy="38328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5979967" y="597533"/>
            <a:ext cx="667512" cy="667512"/>
            <a:chOff x="30179" y="3553956"/>
            <a:chExt cx="667512" cy="667512"/>
          </a:xfrm>
        </p:grpSpPr>
        <p:sp>
          <p:nvSpPr>
            <p:cNvPr id="45" name="Oval 44"/>
            <p:cNvSpPr/>
            <p:nvPr/>
          </p:nvSpPr>
          <p:spPr>
            <a:xfrm>
              <a:off x="30179" y="3553956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51676" y="3667117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6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7375E"/>
                </a:solidFill>
              </a:rPr>
              <a:t>Type Inference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7375E"/>
                </a:solidFill>
              </a:rPr>
              <a:t>What kind of sensor is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8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Relationships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are these sensors related?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92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1C0F79D-8E72-418B-9C98-A8892ECCAD12}"/>
              </a:ext>
            </a:extLst>
          </p:cNvPr>
          <p:cNvGrpSpPr/>
          <p:nvPr/>
        </p:nvGrpSpPr>
        <p:grpSpPr>
          <a:xfrm>
            <a:off x="7562754" y="3131557"/>
            <a:ext cx="3301302" cy="1352739"/>
            <a:chOff x="1095087" y="4105739"/>
            <a:chExt cx="3301302" cy="1352739"/>
          </a:xfrm>
        </p:grpSpPr>
        <p:pic>
          <p:nvPicPr>
            <p:cNvPr id="3076" name="Picture 4" descr="Image result for outweigh icon">
              <a:extLst>
                <a:ext uri="{FF2B5EF4-FFF2-40B4-BE49-F238E27FC236}">
                  <a16:creationId xmlns="" xmlns:a16="http://schemas.microsoft.com/office/drawing/2014/main" id="{067DD412-2095-4AC5-ADD2-5FC7A1049D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1095087" y="4553222"/>
              <a:ext cx="3301302" cy="90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E3A1152C-6114-411E-8620-4BCB81A869AD}"/>
                </a:ext>
              </a:extLst>
            </p:cNvPr>
            <p:cNvSpPr/>
            <p:nvPr/>
          </p:nvSpPr>
          <p:spPr>
            <a:xfrm rot="609723">
              <a:off x="3214570" y="4366674"/>
              <a:ext cx="887538" cy="58365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15532A9B-50C2-4441-AC41-0C2E249A368C}"/>
                </a:ext>
              </a:extLst>
            </p:cNvPr>
            <p:cNvSpPr/>
            <p:nvPr/>
          </p:nvSpPr>
          <p:spPr>
            <a:xfrm rot="609723">
              <a:off x="1698764" y="4105739"/>
              <a:ext cx="1073815" cy="58365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58494" y="2436471"/>
            <a:ext cx="3191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SODA1R300__ART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130208" y="2432592"/>
            <a:ext cx="655655" cy="488560"/>
          </a:xfrm>
          <a:prstGeom prst="roundRect">
            <a:avLst/>
          </a:prstGeom>
          <a:noFill/>
          <a:ln w="38100">
            <a:solidFill>
              <a:srgbClr val="EE6419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189365" y="2428089"/>
            <a:ext cx="866186" cy="488560"/>
          </a:xfrm>
          <a:prstGeom prst="roundRect">
            <a:avLst/>
          </a:prstGeom>
          <a:noFill/>
          <a:ln w="38100">
            <a:solidFill>
              <a:srgbClr val="EE6419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461827" y="2428089"/>
            <a:ext cx="691004" cy="488560"/>
          </a:xfrm>
          <a:prstGeom prst="roundRect">
            <a:avLst/>
          </a:prstGeom>
          <a:noFill/>
          <a:ln w="38100">
            <a:solidFill>
              <a:srgbClr val="EE6419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85863" y="2283456"/>
            <a:ext cx="407111" cy="786831"/>
          </a:xfrm>
          <a:prstGeom prst="roundRect">
            <a:avLst/>
          </a:prstGeom>
          <a:noFill/>
          <a:ln w="38100">
            <a:solidFill>
              <a:srgbClr val="EE6419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70989" y="3296187"/>
            <a:ext cx="2956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Bldg</a:t>
            </a:r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: xxx</a:t>
            </a: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Zone: xxx</a:t>
            </a: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Room: xxx</a:t>
            </a: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Type: xxx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95817" y="3308911"/>
            <a:ext cx="2889627" cy="1508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en-US" altLang="zh-CN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OD</a:t>
            </a:r>
            <a:endParaRPr lang="en-US" sz="2400" b="1" dirty="0">
              <a:solidFill>
                <a:srgbClr val="17375E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300</a:t>
            </a:r>
          </a:p>
          <a:p>
            <a:r>
              <a:rPr lang="en-US" sz="20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Room Temperature</a:t>
            </a:r>
            <a:endParaRPr lang="en-US" sz="2400" b="1" dirty="0">
              <a:solidFill>
                <a:srgbClr val="17375E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="" xmlns:a16="http://schemas.microsoft.com/office/drawing/2014/main" id="{491FD61D-C6AA-498F-AE83-4187AE51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325" y="2546016"/>
            <a:ext cx="1102453" cy="110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92FC1E4-AB26-4F3B-8992-CB5B7C719C5B}"/>
              </a:ext>
            </a:extLst>
          </p:cNvPr>
          <p:cNvSpPr/>
          <p:nvPr/>
        </p:nvSpPr>
        <p:spPr>
          <a:xfrm>
            <a:off x="2198948" y="6235088"/>
            <a:ext cx="4847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dirty="0">
                <a:solidFill>
                  <a:srgbClr val="333333"/>
                </a:solidFill>
              </a:rPr>
              <a:t>EIA's 2012 Commercial Buildings Energy Consumption Survey </a:t>
            </a:r>
            <a:endParaRPr lang="en-US" sz="1200" b="0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5124" name="Picture 4" descr="Image result for dollar cartoon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39" r="21668"/>
          <a:stretch/>
        </p:blipFill>
        <p:spPr bwMode="auto">
          <a:xfrm>
            <a:off x="9740024" y="3037327"/>
            <a:ext cx="915828" cy="9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 animBg="1"/>
      <p:bldP spid="20" grpId="0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349365"/>
            <a:ext cx="7557025" cy="1788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9" y="1441674"/>
            <a:ext cx="7386957" cy="37221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29260" y="128969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4146" y="152008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979" y="91845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01044" y="701873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8C06A2-F55C-4E76-870C-D749B0A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8" y="627254"/>
            <a:ext cx="7386957" cy="37221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58090" y="2842249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399235" y="2804526"/>
            <a:ext cx="7557025" cy="10753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7375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7E7DD27E-D290-4B89-9336-B158A0C6BE02}"/>
              </a:ext>
            </a:extLst>
          </p:cNvPr>
          <p:cNvGrpSpPr/>
          <p:nvPr/>
        </p:nvGrpSpPr>
        <p:grpSpPr>
          <a:xfrm>
            <a:off x="6470672" y="2945275"/>
            <a:ext cx="1515649" cy="823891"/>
            <a:chOff x="5376352" y="3189993"/>
            <a:chExt cx="1515649" cy="823891"/>
          </a:xfrm>
        </p:grpSpPr>
        <p:sp>
          <p:nvSpPr>
            <p:cNvPr id="17" name="Rounded Rectangle 49">
              <a:extLst>
                <a:ext uri="{FF2B5EF4-FFF2-40B4-BE49-F238E27FC236}">
                  <a16:creationId xmlns="" xmlns:a16="http://schemas.microsoft.com/office/drawing/2014/main" id="{7F95F11D-DC88-4C84-A7C1-0954F7AD1C0E}"/>
                </a:ext>
              </a:extLst>
            </p:cNvPr>
            <p:cNvSpPr/>
            <p:nvPr/>
          </p:nvSpPr>
          <p:spPr>
            <a:xfrm>
              <a:off x="5376352" y="3193215"/>
              <a:ext cx="1515649" cy="820669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01F1C47-F2A9-47C7-88DA-893F83AD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5444" y="3360362"/>
              <a:ext cx="614872" cy="5659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2B142AD-9DF4-4DD9-9F7F-B5913CC3CD41}"/>
                </a:ext>
              </a:extLst>
            </p:cNvPr>
            <p:cNvSpPr txBox="1"/>
            <p:nvPr/>
          </p:nvSpPr>
          <p:spPr>
            <a:xfrm>
              <a:off x="5384507" y="3189993"/>
              <a:ext cx="10162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Schema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F42254-C883-4B15-AE8E-D8325CB57C15}"/>
              </a:ext>
            </a:extLst>
          </p:cNvPr>
          <p:cNvGrpSpPr/>
          <p:nvPr/>
        </p:nvGrpSpPr>
        <p:grpSpPr>
          <a:xfrm>
            <a:off x="3562792" y="2945274"/>
            <a:ext cx="2715220" cy="838840"/>
            <a:chOff x="7175735" y="3192141"/>
            <a:chExt cx="2715220" cy="838840"/>
          </a:xfrm>
        </p:grpSpPr>
        <p:sp>
          <p:nvSpPr>
            <p:cNvPr id="24" name="Rounded Rectangle 45">
              <a:extLst>
                <a:ext uri="{FF2B5EF4-FFF2-40B4-BE49-F238E27FC236}">
                  <a16:creationId xmlns="" xmlns:a16="http://schemas.microsoft.com/office/drawing/2014/main" id="{284399E6-C983-4D4D-AD4D-F87C70C3E5C1}"/>
                </a:ext>
              </a:extLst>
            </p:cNvPr>
            <p:cNvSpPr/>
            <p:nvPr/>
          </p:nvSpPr>
          <p:spPr>
            <a:xfrm>
              <a:off x="8164552" y="3268244"/>
              <a:ext cx="1462704" cy="300787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Type Inference</a:t>
              </a:r>
            </a:p>
          </p:txBody>
        </p:sp>
        <p:sp>
          <p:nvSpPr>
            <p:cNvPr id="25" name="Rounded Rectangle 45">
              <a:extLst>
                <a:ext uri="{FF2B5EF4-FFF2-40B4-BE49-F238E27FC236}">
                  <a16:creationId xmlns="" xmlns:a16="http://schemas.microsoft.com/office/drawing/2014/main" id="{E9206D38-8090-4047-95D8-FB9AEE630C08}"/>
                </a:ext>
              </a:extLst>
            </p:cNvPr>
            <p:cNvSpPr/>
            <p:nvPr/>
          </p:nvSpPr>
          <p:spPr>
            <a:xfrm>
              <a:off x="8011028" y="3645134"/>
              <a:ext cx="1774398" cy="300787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Relation Inference</a:t>
              </a:r>
            </a:p>
          </p:txBody>
        </p:sp>
        <p:sp>
          <p:nvSpPr>
            <p:cNvPr id="27" name="Rounded Rectangle 45">
              <a:extLst>
                <a:ext uri="{FF2B5EF4-FFF2-40B4-BE49-F238E27FC236}">
                  <a16:creationId xmlns="" xmlns:a16="http://schemas.microsoft.com/office/drawing/2014/main" id="{B59ADB9A-6A28-4594-8E57-415C2C054CDC}"/>
                </a:ext>
              </a:extLst>
            </p:cNvPr>
            <p:cNvSpPr/>
            <p:nvPr/>
          </p:nvSpPr>
          <p:spPr>
            <a:xfrm>
              <a:off x="7175735" y="3192141"/>
              <a:ext cx="2715220" cy="82571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04EAF9F-CD63-4061-B691-958A89E13A1F}"/>
                </a:ext>
              </a:extLst>
            </p:cNvPr>
            <p:cNvSpPr txBox="1"/>
            <p:nvPr/>
          </p:nvSpPr>
          <p:spPr>
            <a:xfrm>
              <a:off x="7175735" y="3192142"/>
              <a:ext cx="936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Context</a:t>
              </a:r>
            </a:p>
          </p:txBody>
        </p:sp>
        <p:pic>
          <p:nvPicPr>
            <p:cNvPr id="33" name="Picture 4" descr="Image result for context icon">
              <a:extLst>
                <a:ext uri="{FF2B5EF4-FFF2-40B4-BE49-F238E27FC236}">
                  <a16:creationId xmlns="" xmlns:a16="http://schemas.microsoft.com/office/drawing/2014/main" id="{163B8574-640B-4AC2-BDB1-EED32759B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343" y="3429000"/>
              <a:ext cx="586359" cy="60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2690D1-EE7E-4FAA-8CED-ACD985E92FDB}"/>
              </a:ext>
            </a:extLst>
          </p:cNvPr>
          <p:cNvSpPr txBox="1"/>
          <p:nvPr/>
        </p:nvSpPr>
        <p:spPr>
          <a:xfrm>
            <a:off x="2415878" y="3049804"/>
            <a:ext cx="101629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Metadata</a:t>
            </a:r>
          </a:p>
          <a:p>
            <a:r>
              <a:rPr lang="en-US" sz="1600" dirty="0"/>
              <a:t>Mapping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40BBF410-CBEE-45D5-8321-491079CD69B2}"/>
              </a:ext>
            </a:extLst>
          </p:cNvPr>
          <p:cNvGrpSpPr/>
          <p:nvPr/>
        </p:nvGrpSpPr>
        <p:grpSpPr>
          <a:xfrm>
            <a:off x="8187136" y="2935806"/>
            <a:ext cx="1562048" cy="829695"/>
            <a:chOff x="8172325" y="2845266"/>
            <a:chExt cx="1562048" cy="829695"/>
          </a:xfrm>
        </p:grpSpPr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D467ADA-FED2-45CE-8428-BBBDDC82E245}"/>
                </a:ext>
              </a:extLst>
            </p:cNvPr>
            <p:cNvGrpSpPr/>
            <p:nvPr/>
          </p:nvGrpSpPr>
          <p:grpSpPr>
            <a:xfrm>
              <a:off x="8172325" y="2845266"/>
              <a:ext cx="1562048" cy="829695"/>
              <a:chOff x="7043041" y="3194518"/>
              <a:chExt cx="1562048" cy="829695"/>
            </a:xfrm>
          </p:grpSpPr>
          <p:sp>
            <p:nvSpPr>
              <p:cNvPr id="34" name="Rounded Rectangle 49">
                <a:extLst>
                  <a:ext uri="{FF2B5EF4-FFF2-40B4-BE49-F238E27FC236}">
                    <a16:creationId xmlns="" xmlns:a16="http://schemas.microsoft.com/office/drawing/2014/main" id="{2D228D87-EC46-4D63-9C57-5455D21B9428}"/>
                  </a:ext>
                </a:extLst>
              </p:cNvPr>
              <p:cNvSpPr/>
              <p:nvPr/>
            </p:nvSpPr>
            <p:spPr>
              <a:xfrm>
                <a:off x="7057852" y="3197740"/>
                <a:ext cx="1515649" cy="826473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9215D7A-5A35-4279-8186-2FC91024CE26}"/>
                  </a:ext>
                </a:extLst>
              </p:cNvPr>
              <p:cNvSpPr txBox="1"/>
              <p:nvPr/>
            </p:nvSpPr>
            <p:spPr>
              <a:xfrm>
                <a:off x="7043041" y="3194518"/>
                <a:ext cx="101629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Toolkit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66B7FD7-A7B0-4C18-9974-A4A6E3AC3F78}"/>
                  </a:ext>
                </a:extLst>
              </p:cNvPr>
              <p:cNvSpPr txBox="1"/>
              <p:nvPr/>
            </p:nvSpPr>
            <p:spPr>
              <a:xfrm>
                <a:off x="7588796" y="3702809"/>
                <a:ext cx="101629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 panose="020B0609020204030204" pitchFamily="49" charset="0"/>
                  </a:rPr>
                  <a:t>Plaster</a:t>
                </a:r>
              </a:p>
            </p:txBody>
          </p:sp>
        </p:grpSp>
        <p:pic>
          <p:nvPicPr>
            <p:cNvPr id="32" name="Picture 2" descr="Image result for plaster icon">
              <a:extLst>
                <a:ext uri="{FF2B5EF4-FFF2-40B4-BE49-F238E27FC236}">
                  <a16:creationId xmlns="" xmlns:a16="http://schemas.microsoft.com/office/drawing/2014/main" id="{9A903DF4-3F02-4B49-BECC-12808512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6127" y="2921244"/>
              <a:ext cx="670127" cy="49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443405" y="2945274"/>
            <a:ext cx="667512" cy="667512"/>
            <a:chOff x="10445811" y="1046718"/>
            <a:chExt cx="832697" cy="832697"/>
          </a:xfrm>
        </p:grpSpPr>
        <p:sp>
          <p:nvSpPr>
            <p:cNvPr id="38" name="Oval 37"/>
            <p:cNvSpPr/>
            <p:nvPr/>
          </p:nvSpPr>
          <p:spPr>
            <a:xfrm>
              <a:off x="10445811" y="1046718"/>
              <a:ext cx="832697" cy="8326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/>
            <a:srcRect l="15789" t="8281" r="14056" b="6474"/>
            <a:stretch/>
          </p:blipFill>
          <p:spPr>
            <a:xfrm>
              <a:off x="10575539" y="1165556"/>
              <a:ext cx="609816" cy="631595"/>
            </a:xfrm>
            <a:prstGeom prst="ellipse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451288" y="1099636"/>
            <a:ext cx="667512" cy="667512"/>
            <a:chOff x="496523" y="1255918"/>
            <a:chExt cx="667512" cy="667512"/>
          </a:xfrm>
        </p:grpSpPr>
        <p:sp>
          <p:nvSpPr>
            <p:cNvPr id="42" name="Oval 41"/>
            <p:cNvSpPr/>
            <p:nvPr/>
          </p:nvSpPr>
          <p:spPr>
            <a:xfrm>
              <a:off x="496523" y="1255918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7592" y="1407004"/>
              <a:ext cx="383287" cy="383287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444425" y="2022455"/>
            <a:ext cx="667512" cy="667512"/>
            <a:chOff x="30179" y="3553956"/>
            <a:chExt cx="667512" cy="667512"/>
          </a:xfrm>
        </p:grpSpPr>
        <p:sp>
          <p:nvSpPr>
            <p:cNvPr id="46" name="Oval 45"/>
            <p:cNvSpPr/>
            <p:nvPr/>
          </p:nvSpPr>
          <p:spPr>
            <a:xfrm>
              <a:off x="30179" y="3553956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51676" y="3667117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86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066" y="5207278"/>
            <a:ext cx="868554" cy="916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346" y="3515712"/>
            <a:ext cx="1057187" cy="4120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683" y="1879395"/>
            <a:ext cx="1083339" cy="57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442" y="4185408"/>
            <a:ext cx="1111433" cy="6584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831" y="1065765"/>
            <a:ext cx="1133044" cy="562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062" y="4312020"/>
            <a:ext cx="596861" cy="4206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062" y="3446698"/>
            <a:ext cx="554228" cy="550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062" y="1860475"/>
            <a:ext cx="543571" cy="5609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062" y="1078057"/>
            <a:ext cx="543571" cy="55011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928181" y="273648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874" y="2671277"/>
            <a:ext cx="335945" cy="5354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591" y="2644555"/>
            <a:ext cx="1050332" cy="55319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28181" y="1956262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SODA-SW53_LGT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8181" y="11623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SODA-ZONE2MTN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928181" y="353709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SOD-AHU</a:t>
            </a:r>
            <a:r>
              <a:rPr lang="en-US" altLang="zh-CN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928181" y="433769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</a:t>
            </a:r>
            <a:r>
              <a:rPr lang="en-US" altLang="zh-CN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VAV4-CO2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88242" y="485003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Name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46063" y="485002"/>
            <a:ext cx="182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Timeseries</a:t>
            </a:r>
            <a:endParaRPr lang="en-US" sz="2400" dirty="0">
              <a:solidFill>
                <a:srgbClr val="17375E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77260" y="485002"/>
            <a:ext cx="907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Type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872105" y="3306258"/>
            <a:ext cx="1901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Functional</a:t>
            </a:r>
          </a:p>
          <a:p>
            <a:r>
              <a:rPr lang="en-US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Relation</a:t>
            </a:r>
          </a:p>
        </p:txBody>
      </p:sp>
      <p:sp>
        <p:nvSpPr>
          <p:cNvPr id="65" name="Right Bracket 64"/>
          <p:cNvSpPr/>
          <p:nvPr/>
        </p:nvSpPr>
        <p:spPr>
          <a:xfrm flipH="1">
            <a:off x="3728034" y="2781028"/>
            <a:ext cx="209671" cy="1903338"/>
          </a:xfrm>
          <a:prstGeom prst="rightBracket">
            <a:avLst/>
          </a:prstGeom>
          <a:ln w="381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41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6BCB621-4B29-44F9-AD84-53652A23297E}"/>
              </a:ext>
            </a:extLst>
          </p:cNvPr>
          <p:cNvSpPr txBox="1"/>
          <p:nvPr/>
        </p:nvSpPr>
        <p:spPr>
          <a:xfrm>
            <a:off x="8781700" y="1890949"/>
            <a:ext cx="190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Co-location</a:t>
            </a:r>
            <a:endParaRPr lang="en-US" sz="2400" dirty="0">
              <a:solidFill>
                <a:srgbClr val="EE6419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7" name="Right Bracket 26">
            <a:extLst>
              <a:ext uri="{FF2B5EF4-FFF2-40B4-BE49-F238E27FC236}">
                <a16:creationId xmlns="" xmlns:a16="http://schemas.microsoft.com/office/drawing/2014/main" id="{E9718DB4-CA8F-4491-A59F-A03AA2B4102D}"/>
              </a:ext>
            </a:extLst>
          </p:cNvPr>
          <p:cNvSpPr/>
          <p:nvPr/>
        </p:nvSpPr>
        <p:spPr>
          <a:xfrm>
            <a:off x="8416229" y="1074545"/>
            <a:ext cx="209671" cy="2131989"/>
          </a:xfrm>
          <a:prstGeom prst="rightBracket">
            <a:avLst/>
          </a:prstGeom>
          <a:ln w="381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4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4" grpId="0"/>
      <p:bldP spid="65" grpId="0" animBg="1"/>
      <p:bldP spid="24" grpId="0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9" t="6107" r="26989" b="4328"/>
          <a:stretch/>
        </p:blipFill>
        <p:spPr>
          <a:xfrm rot="16200000">
            <a:off x="3421348" y="-1511047"/>
            <a:ext cx="4659018" cy="100781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52" b="23457"/>
          <a:stretch/>
        </p:blipFill>
        <p:spPr>
          <a:xfrm>
            <a:off x="1614419" y="383781"/>
            <a:ext cx="8682568" cy="5830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2492" y="1507051"/>
            <a:ext cx="2652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Edge Detection?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246516" y="3319206"/>
            <a:ext cx="16611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2151861" y="2976549"/>
            <a:ext cx="136648" cy="340223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48" h="340223">
                <a:moveTo>
                  <a:pt x="0" y="60899"/>
                </a:moveTo>
                <a:cubicBezTo>
                  <a:pt x="6485" y="88042"/>
                  <a:pt x="103247" y="-41873"/>
                  <a:pt x="113917" y="14206"/>
                </a:cubicBezTo>
                <a:cubicBezTo>
                  <a:pt x="124587" y="70285"/>
                  <a:pt x="102207" y="313646"/>
                  <a:pt x="136648" y="340223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424008" y="3018282"/>
            <a:ext cx="22731" cy="326017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  <a:gd name="connsiteX0" fmla="*/ 0 w 22731"/>
              <a:gd name="connsiteY0" fmla="*/ 0 h 326017"/>
              <a:gd name="connsiteX1" fmla="*/ 22731 w 22731"/>
              <a:gd name="connsiteY1" fmla="*/ 326017 h 32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31" h="326017">
                <a:moveTo>
                  <a:pt x="0" y="0"/>
                </a:moveTo>
                <a:cubicBezTo>
                  <a:pt x="10670" y="56079"/>
                  <a:pt x="-11710" y="299440"/>
                  <a:pt x="22731" y="326017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945846" y="2909310"/>
            <a:ext cx="494677" cy="392296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677" h="392296">
                <a:moveTo>
                  <a:pt x="0" y="142905"/>
                </a:moveTo>
                <a:cubicBezTo>
                  <a:pt x="59266" y="255390"/>
                  <a:pt x="97102" y="392879"/>
                  <a:pt x="138226" y="378365"/>
                </a:cubicBezTo>
                <a:cubicBezTo>
                  <a:pt x="179350" y="363851"/>
                  <a:pt x="217987" y="53498"/>
                  <a:pt x="246743" y="55819"/>
                </a:cubicBezTo>
                <a:cubicBezTo>
                  <a:pt x="275499" y="58140"/>
                  <a:pt x="281686" y="390977"/>
                  <a:pt x="310763" y="392293"/>
                </a:cubicBezTo>
                <a:cubicBezTo>
                  <a:pt x="339840" y="393609"/>
                  <a:pt x="355630" y="-30961"/>
                  <a:pt x="384298" y="1803"/>
                </a:cubicBezTo>
                <a:cubicBezTo>
                  <a:pt x="425620" y="30123"/>
                  <a:pt x="483821" y="207863"/>
                  <a:pt x="494677" y="225739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EE6419"/>
                </a:solidFill>
                <a:latin typeface="Arial Rounded MT Bold" panose="020F0704030504030204" pitchFamily="34" charset="0"/>
              </a:rPr>
              <a:t>Transfer Learning Implementation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Clustering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dirty="0"/>
              <a:t> features, for k=3,4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DPGMM clustering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Time Series Classification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min</a:t>
            </a:r>
          </a:p>
          <a:p>
            <a:pPr lvl="1"/>
            <a:r>
              <a:rPr lang="en-US" dirty="0"/>
              <a:t>max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SVM, Logistic Regression, and Random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60246" y="3098799"/>
            <a:ext cx="2646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Zone-Temp2__RMI204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868244" y="3575109"/>
            <a:ext cx="0" cy="7368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347782" y="4366659"/>
            <a:ext cx="4250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{</a:t>
            </a:r>
            <a:r>
              <a:rPr lang="en-US" sz="2000" dirty="0" err="1">
                <a:latin typeface="Segoe UI Light" charset="0"/>
                <a:ea typeface="Segoe UI Light" charset="0"/>
                <a:cs typeface="Segoe UI Light" charset="0"/>
              </a:rPr>
              <a:t>zon</a:t>
            </a:r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, one, tem, </a:t>
            </a:r>
            <a:r>
              <a:rPr lang="en-US" sz="2000" dirty="0" err="1">
                <a:latin typeface="Segoe UI Light" charset="0"/>
                <a:ea typeface="Segoe UI Light" charset="0"/>
                <a:cs typeface="Segoe UI Light" charset="0"/>
              </a:rPr>
              <a:t>emp</a:t>
            </a:r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, </a:t>
            </a:r>
            <a:r>
              <a:rPr lang="en-US" sz="2000" dirty="0" err="1">
                <a:latin typeface="Segoe UI Light" charset="0"/>
                <a:ea typeface="Segoe UI Light" charset="0"/>
                <a:cs typeface="Segoe UI Light" charset="0"/>
              </a:rPr>
              <a:t>rmi</a:t>
            </a:r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, zone, temp}</a:t>
            </a:r>
          </a:p>
        </p:txBody>
      </p:sp>
    </p:spTree>
    <p:extLst>
      <p:ext uri="{BB962C8B-B14F-4D97-AF65-F5344CB8AC3E}">
        <p14:creationId xmlns:p14="http://schemas.microsoft.com/office/powerpoint/2010/main" val="35896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357095" y="1595734"/>
            <a:ext cx="6634505" cy="4742013"/>
            <a:chOff x="2565233" y="1595734"/>
            <a:chExt cx="6634505" cy="47420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5233" y="1595734"/>
              <a:ext cx="6634505" cy="455734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16200000">
              <a:off x="1529411" y="3689740"/>
              <a:ext cx="252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Accuracy (Percentage)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2768" y="5968415"/>
              <a:ext cx="3439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Coverage </a:t>
              </a:r>
              <a:r>
                <a:rPr lang="en-US">
                  <a:latin typeface="Arial" charset="0"/>
                  <a:ea typeface="Arial" charset="0"/>
                  <a:cs typeface="Arial" charset="0"/>
                </a:rPr>
                <a:t>(Labeled Percentage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838554" y="611948"/>
            <a:ext cx="9448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EE6419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ym typeface="Calibri"/>
              </a:rPr>
              <a:t>Accuracy vs Coverage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98201" y="1796511"/>
            <a:ext cx="1104124" cy="273829"/>
          </a:xfrm>
          <a:prstGeom prst="straightConnector1">
            <a:avLst/>
          </a:prstGeom>
          <a:ln w="28575">
            <a:solidFill>
              <a:srgbClr val="EE6419"/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332453" y="1678202"/>
            <a:ext cx="1405147" cy="461149"/>
          </a:xfrm>
          <a:prstGeom prst="straightConnector1">
            <a:avLst/>
          </a:prstGeom>
          <a:ln w="28575">
            <a:solidFill>
              <a:srgbClr val="EE6419"/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858649" y="2081326"/>
            <a:ext cx="5029524" cy="1888454"/>
            <a:chOff x="3858649" y="2081326"/>
            <a:chExt cx="5029524" cy="1888454"/>
          </a:xfrm>
          <a:solidFill>
            <a:schemeClr val="bg1"/>
          </a:solidFill>
        </p:grpSpPr>
        <p:sp>
          <p:nvSpPr>
            <p:cNvPr id="3" name="Rectangle 2"/>
            <p:cNvSpPr/>
            <p:nvPr/>
          </p:nvSpPr>
          <p:spPr>
            <a:xfrm rot="2564807">
              <a:off x="3858649" y="3614196"/>
              <a:ext cx="5014248" cy="3555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2564807">
              <a:off x="3995419" y="3559838"/>
              <a:ext cx="4892754" cy="3483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2564807">
              <a:off x="4367381" y="3406976"/>
              <a:ext cx="4399767" cy="3483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564807">
              <a:off x="5976318" y="3171059"/>
              <a:ext cx="2450376" cy="744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1899112">
              <a:off x="6392622" y="2081326"/>
              <a:ext cx="619453" cy="616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2278365">
              <a:off x="6997435" y="2422641"/>
              <a:ext cx="1361232" cy="43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3429000" y="2157674"/>
            <a:ext cx="4419600" cy="2978327"/>
          </a:xfrm>
          <a:prstGeom prst="straightConnector1">
            <a:avLst/>
          </a:prstGeom>
          <a:ln w="57150">
            <a:solidFill>
              <a:srgbClr val="EE6419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364068" y="3955286"/>
            <a:ext cx="1404537" cy="1552126"/>
            <a:chOff x="3364068" y="3955286"/>
            <a:chExt cx="1404537" cy="1552126"/>
          </a:xfrm>
        </p:grpSpPr>
        <p:sp>
          <p:nvSpPr>
            <p:cNvPr id="23" name="Rectangle 22"/>
            <p:cNvSpPr/>
            <p:nvPr/>
          </p:nvSpPr>
          <p:spPr>
            <a:xfrm>
              <a:off x="3364068" y="3955286"/>
              <a:ext cx="1404537" cy="713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96535" y="4950182"/>
              <a:ext cx="1251666" cy="557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/>
          <p:cNvCxnSpPr/>
          <p:nvPr/>
        </p:nvCxnSpPr>
        <p:spPr>
          <a:xfrm flipV="1">
            <a:off x="3279795" y="2209799"/>
            <a:ext cx="4648201" cy="1"/>
          </a:xfrm>
          <a:prstGeom prst="line">
            <a:avLst/>
          </a:prstGeom>
          <a:ln>
            <a:solidFill>
              <a:srgbClr val="EE6419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3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9114" y="6040672"/>
            <a:ext cx="411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More Sources, More Promising!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28800"/>
            <a:ext cx="6163939" cy="377729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931190" y="2575580"/>
            <a:ext cx="711806" cy="4964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45994" y="2439453"/>
            <a:ext cx="711806" cy="4964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13929" y="2115671"/>
            <a:ext cx="711806" cy="4964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05600" y="2499487"/>
            <a:ext cx="711806" cy="726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23329" y="4304111"/>
            <a:ext cx="711806" cy="4964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23129" y="4590982"/>
            <a:ext cx="711806" cy="4964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D46BE15C-95E7-435B-ADD5-50EE3B69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  <a:sym typeface="Calibri"/>
              </a:rPr>
              <a:t>Combining Multiple Buildings as the Source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8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754" y="1752600"/>
            <a:ext cx="6466414" cy="4143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6045126"/>
            <a:ext cx="1334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Building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999355" y="3551267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Classification Accuracy</a:t>
            </a:r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867295" y="627622"/>
            <a:ext cx="9220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EE6419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ym typeface="Calibri"/>
              </a:rPr>
              <a:t>Effect of Clustering on Accuracy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8270" y="4611871"/>
            <a:ext cx="1122633" cy="3357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Original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6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752600"/>
            <a:ext cx="6466038" cy="4142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6047813"/>
            <a:ext cx="1334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Building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999355" y="3553954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Classification Accuracy</a:t>
            </a:r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950426" y="656543"/>
            <a:ext cx="9220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EE6419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ym typeface="Calibri"/>
              </a:rPr>
              <a:t>Effect of Label Propagation on Accuracy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56740" y="4635135"/>
            <a:ext cx="1122633" cy="3052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Original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4147" y="5168910"/>
            <a:ext cx="1653876" cy="9502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784" y="1935688"/>
            <a:ext cx="1725150" cy="85631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895784" y="4146309"/>
            <a:ext cx="1668379" cy="819762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22197" y="3004713"/>
            <a:ext cx="1709557" cy="8485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69642" y="21336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63809" y="32448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69052" y="43253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70849" y="54132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Segoe UI Light" charset="0"/>
                <a:ea typeface="Segoe UI Light" charset="0"/>
                <a:cs typeface="Segoe UI Light" charset="0"/>
              </a:rPr>
              <a:t>4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4191000" y="1905000"/>
            <a:ext cx="0" cy="1109602"/>
          </a:xfrm>
          <a:prstGeom prst="line">
            <a:avLst/>
          </a:prstGeom>
          <a:ln w="28575">
            <a:solidFill>
              <a:srgbClr val="EE6419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86737" y="1676400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Time </a:t>
            </a:r>
            <a:r>
              <a:rPr lang="en-US" i="1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015214" y="2876431"/>
            <a:ext cx="0" cy="3371969"/>
          </a:xfrm>
          <a:prstGeom prst="line">
            <a:avLst/>
          </a:prstGeom>
          <a:ln w="28575">
            <a:solidFill>
              <a:srgbClr val="EE6419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70327" y="6210043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Time </a:t>
            </a:r>
            <a:r>
              <a:rPr lang="en-US" i="1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t-1</a:t>
            </a:r>
          </a:p>
        </p:txBody>
      </p:sp>
      <p:sp>
        <p:nvSpPr>
          <p:cNvPr id="10" name="Oval 9"/>
          <p:cNvSpPr/>
          <p:nvPr/>
        </p:nvSpPr>
        <p:spPr>
          <a:xfrm>
            <a:off x="3969452" y="3421885"/>
            <a:ext cx="107503" cy="107503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969452" y="4530208"/>
            <a:ext cx="107503" cy="107503"/>
          </a:xfrm>
          <a:prstGeom prst="ellips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68656" y="5528065"/>
            <a:ext cx="107503" cy="107503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129549" y="2487762"/>
            <a:ext cx="107503" cy="107503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Box 160"/>
          <p:cNvSpPr txBox="1">
            <a:spLocks noChangeArrowheads="1"/>
          </p:cNvSpPr>
          <p:nvPr/>
        </p:nvSpPr>
        <p:spPr bwMode="auto">
          <a:xfrm>
            <a:off x="6400801" y="2261363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= </a:t>
            </a:r>
            <a:r>
              <a:rPr lang="en-US" altLang="zh-CN" b="1" i="1" dirty="0">
                <a:latin typeface="Segoe UI Light" charset="0"/>
                <a:ea typeface="Segoe UI Light" charset="0"/>
                <a:cs typeface="Segoe UI Light" charset="0"/>
              </a:rPr>
              <a:t>w</a:t>
            </a:r>
            <a:r>
              <a:rPr lang="en-US" altLang="zh-CN" b="1" baseline="-25000" dirty="0">
                <a:latin typeface="Segoe UI Light" charset="0"/>
                <a:ea typeface="Segoe UI Light" charset="0"/>
                <a:cs typeface="Segoe UI Light" charset="0"/>
              </a:rPr>
              <a:t>12</a:t>
            </a: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*</a:t>
            </a:r>
            <a:endParaRPr lang="en-US" altLang="zh-CN" b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78" name="Text Box 160"/>
          <p:cNvSpPr txBox="1">
            <a:spLocks noChangeArrowheads="1"/>
          </p:cNvSpPr>
          <p:nvPr/>
        </p:nvSpPr>
        <p:spPr bwMode="auto">
          <a:xfrm>
            <a:off x="7328356" y="2265576"/>
            <a:ext cx="834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+</a:t>
            </a:r>
            <a:r>
              <a:rPr lang="en-US" altLang="zh-CN" b="1" i="1" dirty="0">
                <a:latin typeface="Segoe UI Light" charset="0"/>
                <a:ea typeface="Segoe UI Light" charset="0"/>
                <a:cs typeface="Segoe UI Light" charset="0"/>
              </a:rPr>
              <a:t> w</a:t>
            </a:r>
            <a:r>
              <a:rPr lang="en-US" altLang="zh-CN" b="1" baseline="-25000" dirty="0">
                <a:latin typeface="Segoe UI Light" charset="0"/>
                <a:ea typeface="Segoe UI Light" charset="0"/>
                <a:cs typeface="Segoe UI Light" charset="0"/>
              </a:rPr>
              <a:t>13</a:t>
            </a: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*</a:t>
            </a:r>
            <a:endParaRPr lang="en-US" altLang="zh-CN" b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79" name="Text Box 160"/>
          <p:cNvSpPr txBox="1">
            <a:spLocks noChangeArrowheads="1"/>
          </p:cNvSpPr>
          <p:nvPr/>
        </p:nvSpPr>
        <p:spPr bwMode="auto">
          <a:xfrm>
            <a:off x="8200969" y="2261363"/>
            <a:ext cx="834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+</a:t>
            </a:r>
            <a:r>
              <a:rPr lang="en-US" altLang="zh-CN" b="1" i="1" dirty="0">
                <a:latin typeface="Segoe UI Light" charset="0"/>
                <a:ea typeface="Segoe UI Light" charset="0"/>
                <a:cs typeface="Segoe UI Light" charset="0"/>
              </a:rPr>
              <a:t> w</a:t>
            </a:r>
            <a:r>
              <a:rPr lang="en-US" altLang="zh-CN" b="1" baseline="-25000" dirty="0">
                <a:latin typeface="Segoe UI Light" charset="0"/>
                <a:ea typeface="Segoe UI Light" charset="0"/>
                <a:cs typeface="Segoe UI Light" charset="0"/>
              </a:rPr>
              <a:t>14</a:t>
            </a: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*</a:t>
            </a:r>
            <a:endParaRPr lang="en-US" altLang="zh-CN" b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4119063" y="1905000"/>
            <a:ext cx="0" cy="1109602"/>
          </a:xfrm>
          <a:prstGeom prst="line">
            <a:avLst/>
          </a:prstGeom>
          <a:ln w="28575">
            <a:solidFill>
              <a:srgbClr val="EE6419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114800" y="1676400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Time </a:t>
            </a:r>
            <a:r>
              <a:rPr lang="en-US" i="1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t-1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3943277" y="2876431"/>
            <a:ext cx="0" cy="3371969"/>
          </a:xfrm>
          <a:prstGeom prst="line">
            <a:avLst/>
          </a:prstGeom>
          <a:ln w="28575">
            <a:solidFill>
              <a:srgbClr val="EE6419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870327" y="6210043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Time </a:t>
            </a:r>
            <a:r>
              <a:rPr lang="en-US" i="1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t-2</a:t>
            </a:r>
          </a:p>
        </p:txBody>
      </p:sp>
      <p:sp>
        <p:nvSpPr>
          <p:cNvPr id="99" name="Oval 98"/>
          <p:cNvSpPr/>
          <p:nvPr/>
        </p:nvSpPr>
        <p:spPr>
          <a:xfrm>
            <a:off x="3896032" y="3695595"/>
            <a:ext cx="107503" cy="107503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896032" y="4609414"/>
            <a:ext cx="107503" cy="107503"/>
          </a:xfrm>
          <a:prstGeom prst="ellips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065744" y="2310974"/>
            <a:ext cx="107503" cy="10750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888629" y="5778904"/>
            <a:ext cx="107503" cy="107503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Box 160"/>
          <p:cNvSpPr txBox="1">
            <a:spLocks noChangeArrowheads="1"/>
          </p:cNvSpPr>
          <p:nvPr/>
        </p:nvSpPr>
        <p:spPr bwMode="auto">
          <a:xfrm>
            <a:off x="6400800" y="2706328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= </a:t>
            </a:r>
            <a:r>
              <a:rPr lang="en-US" altLang="zh-CN" b="1" i="1" dirty="0">
                <a:latin typeface="Segoe UI Light" charset="0"/>
                <a:ea typeface="Segoe UI Light" charset="0"/>
                <a:cs typeface="Segoe UI Light" charset="0"/>
              </a:rPr>
              <a:t>w</a:t>
            </a:r>
            <a:r>
              <a:rPr lang="en-US" altLang="zh-CN" b="1" baseline="-25000" dirty="0">
                <a:latin typeface="Segoe UI Light" charset="0"/>
                <a:ea typeface="Segoe UI Light" charset="0"/>
                <a:cs typeface="Segoe UI Light" charset="0"/>
              </a:rPr>
              <a:t>12</a:t>
            </a: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*</a:t>
            </a:r>
            <a:endParaRPr lang="en-US" altLang="zh-CN" b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04" name="Text Box 160"/>
          <p:cNvSpPr txBox="1">
            <a:spLocks noChangeArrowheads="1"/>
          </p:cNvSpPr>
          <p:nvPr/>
        </p:nvSpPr>
        <p:spPr bwMode="auto">
          <a:xfrm>
            <a:off x="7328355" y="2710541"/>
            <a:ext cx="834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+</a:t>
            </a:r>
            <a:r>
              <a:rPr lang="en-US" altLang="zh-CN" b="1" i="1" dirty="0">
                <a:latin typeface="Segoe UI Light" charset="0"/>
                <a:ea typeface="Segoe UI Light" charset="0"/>
                <a:cs typeface="Segoe UI Light" charset="0"/>
              </a:rPr>
              <a:t> w</a:t>
            </a:r>
            <a:r>
              <a:rPr lang="en-US" altLang="zh-CN" b="1" baseline="-25000" dirty="0">
                <a:latin typeface="Segoe UI Light" charset="0"/>
                <a:ea typeface="Segoe UI Light" charset="0"/>
                <a:cs typeface="Segoe UI Light" charset="0"/>
              </a:rPr>
              <a:t>13</a:t>
            </a:r>
            <a:r>
              <a:rPr lang="en-US" altLang="zh-CN" b="1" dirty="0">
                <a:latin typeface="Segoe UI Light" charset="0"/>
                <a:ea typeface="Segoe UI Light" charset="0"/>
                <a:cs typeface="Segoe UI Light" charset="0"/>
              </a:rPr>
              <a:t>*</a:t>
            </a:r>
            <a:endParaRPr lang="en-US" altLang="zh-CN" b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05" name="Text Box 160"/>
          <p:cNvSpPr txBox="1">
            <a:spLocks noChangeArrowheads="1"/>
          </p:cNvSpPr>
          <p:nvPr/>
        </p:nvSpPr>
        <p:spPr bwMode="auto">
          <a:xfrm>
            <a:off x="8200968" y="2706328"/>
            <a:ext cx="834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latin typeface="Segoe UI Light" charset="0"/>
                <a:ea typeface="Segoe UI Light" charset="0"/>
                <a:cs typeface="Segoe UI Light" charset="0"/>
              </a:rPr>
              <a:t>+</a:t>
            </a:r>
            <a:r>
              <a:rPr lang="en-US" altLang="zh-CN" b="1" i="1">
                <a:latin typeface="Segoe UI Light" charset="0"/>
                <a:ea typeface="Segoe UI Light" charset="0"/>
                <a:cs typeface="Segoe UI Light" charset="0"/>
              </a:rPr>
              <a:t> w</a:t>
            </a:r>
            <a:r>
              <a:rPr lang="en-US" altLang="zh-CN" b="1" baseline="-25000">
                <a:latin typeface="Segoe UI Light" charset="0"/>
                <a:ea typeface="Segoe UI Light" charset="0"/>
                <a:cs typeface="Segoe UI Light" charset="0"/>
              </a:rPr>
              <a:t>14</a:t>
            </a:r>
            <a:r>
              <a:rPr lang="en-US" altLang="zh-CN" b="1">
                <a:latin typeface="Segoe UI Light" charset="0"/>
                <a:ea typeface="Segoe UI Light" charset="0"/>
                <a:cs typeface="Segoe UI Light" charset="0"/>
              </a:rPr>
              <a:t>*</a:t>
            </a:r>
            <a:endParaRPr lang="en-US" altLang="zh-CN" b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06" name="Rectangle 105"/>
          <p:cNvSpPr>
            <a:spLocks/>
          </p:cNvSpPr>
          <p:nvPr/>
        </p:nvSpPr>
        <p:spPr>
          <a:xfrm>
            <a:off x="7165345" y="4011256"/>
            <a:ext cx="551976" cy="5519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616971" y="4011256"/>
            <a:ext cx="549148" cy="549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16790" y="4011256"/>
            <a:ext cx="551976" cy="551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266749" y="4011256"/>
            <a:ext cx="551976" cy="551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167818" y="4549530"/>
            <a:ext cx="549148" cy="549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>
            <a:spLocks/>
          </p:cNvSpPr>
          <p:nvPr/>
        </p:nvSpPr>
        <p:spPr>
          <a:xfrm>
            <a:off x="6614856" y="4549530"/>
            <a:ext cx="551976" cy="5519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8272680" y="4549530"/>
            <a:ext cx="551976" cy="551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722721" y="4549530"/>
            <a:ext cx="551976" cy="551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6614856" y="5087805"/>
            <a:ext cx="551976" cy="551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7165345" y="5626078"/>
            <a:ext cx="551976" cy="551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171453" y="5087805"/>
            <a:ext cx="551976" cy="551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6614856" y="5626078"/>
            <a:ext cx="551976" cy="551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>
            <a:spLocks/>
          </p:cNvSpPr>
          <p:nvPr/>
        </p:nvSpPr>
        <p:spPr>
          <a:xfrm>
            <a:off x="8270202" y="5093870"/>
            <a:ext cx="551976" cy="5519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8267636" y="5619348"/>
            <a:ext cx="549148" cy="549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721408" y="5099104"/>
            <a:ext cx="549148" cy="549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>
            <a:spLocks/>
          </p:cNvSpPr>
          <p:nvPr/>
        </p:nvSpPr>
        <p:spPr>
          <a:xfrm>
            <a:off x="7719719" y="5622448"/>
            <a:ext cx="551976" cy="5519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6614856" y="4011256"/>
            <a:ext cx="2202029" cy="215309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6638619" y="3574097"/>
            <a:ext cx="2196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Segoe UI Light" charset="0"/>
                <a:ea typeface="Segoe UI Light" charset="0"/>
                <a:cs typeface="Segoe UI Light" charset="0"/>
              </a:rPr>
              <a:t>w</a:t>
            </a:r>
            <a:r>
              <a:rPr lang="en-US" sz="2000" b="1" baseline="-25000" dirty="0">
                <a:latin typeface="Segoe UI Light" charset="0"/>
                <a:ea typeface="Segoe UI Light" charset="0"/>
                <a:cs typeface="Segoe UI Light" charset="0"/>
              </a:rPr>
              <a:t>11</a:t>
            </a:r>
            <a:r>
              <a:rPr lang="en-US" sz="2000" b="1" dirty="0">
                <a:latin typeface="Segoe UI Light" charset="0"/>
                <a:ea typeface="Segoe UI Light" charset="0"/>
                <a:cs typeface="Segoe UI Light" charset="0"/>
              </a:rPr>
              <a:t>   </a:t>
            </a:r>
            <a:r>
              <a:rPr lang="en-US" sz="2000" b="1" i="1" dirty="0">
                <a:latin typeface="Segoe UI Light" charset="0"/>
                <a:ea typeface="Segoe UI Light" charset="0"/>
                <a:cs typeface="Segoe UI Light" charset="0"/>
              </a:rPr>
              <a:t>w</a:t>
            </a:r>
            <a:r>
              <a:rPr lang="en-US" sz="2000" b="1" baseline="-25000" dirty="0">
                <a:latin typeface="Segoe UI Light" charset="0"/>
                <a:ea typeface="Segoe UI Light" charset="0"/>
                <a:cs typeface="Segoe UI Light" charset="0"/>
              </a:rPr>
              <a:t>12</a:t>
            </a:r>
            <a:r>
              <a:rPr lang="en-US" sz="2000" b="1" dirty="0">
                <a:latin typeface="Segoe UI Light" charset="0"/>
                <a:ea typeface="Segoe UI Light" charset="0"/>
                <a:cs typeface="Segoe UI Light" charset="0"/>
              </a:rPr>
              <a:t>    </a:t>
            </a:r>
            <a:r>
              <a:rPr lang="en-US" sz="2000" b="1" i="1" dirty="0">
                <a:latin typeface="Segoe UI Light" charset="0"/>
                <a:ea typeface="Segoe UI Light" charset="0"/>
                <a:cs typeface="Segoe UI Light" charset="0"/>
              </a:rPr>
              <a:t>w</a:t>
            </a:r>
            <a:r>
              <a:rPr lang="en-US" sz="2000" b="1" baseline="-25000" dirty="0">
                <a:latin typeface="Segoe UI Light" charset="0"/>
                <a:ea typeface="Segoe UI Light" charset="0"/>
                <a:cs typeface="Segoe UI Light" charset="0"/>
              </a:rPr>
              <a:t>13</a:t>
            </a:r>
            <a:r>
              <a:rPr lang="en-US" sz="2000" b="1" dirty="0">
                <a:latin typeface="Segoe UI Light" charset="0"/>
                <a:ea typeface="Segoe UI Light" charset="0"/>
                <a:cs typeface="Segoe UI Light" charset="0"/>
              </a:rPr>
              <a:t>   </a:t>
            </a:r>
            <a:r>
              <a:rPr lang="en-US" sz="2000" b="1" i="1" dirty="0">
                <a:latin typeface="Segoe UI Light" charset="0"/>
                <a:ea typeface="Segoe UI Light" charset="0"/>
                <a:cs typeface="Segoe UI Light" charset="0"/>
              </a:rPr>
              <a:t>w</a:t>
            </a:r>
            <a:r>
              <a:rPr lang="en-US" sz="2000" b="1" baseline="-25000" dirty="0">
                <a:latin typeface="Segoe UI Light" charset="0"/>
                <a:ea typeface="Segoe UI Light" charset="0"/>
                <a:cs typeface="Segoe UI Light" charset="0"/>
              </a:rPr>
              <a:t>14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14878" y="300120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/>
              <a:t>…...</a:t>
            </a:r>
            <a:endParaRPr lang="en-US" b="1" dirty="0"/>
          </a:p>
        </p:txBody>
      </p:sp>
      <p:sp>
        <p:nvSpPr>
          <p:cNvPr id="41" name="Right Brace 40"/>
          <p:cNvSpPr/>
          <p:nvPr/>
        </p:nvSpPr>
        <p:spPr>
          <a:xfrm>
            <a:off x="9180153" y="2410177"/>
            <a:ext cx="254021" cy="960363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405600" y="2706735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</a:t>
            </a:r>
          </a:p>
        </p:txBody>
      </p:sp>
      <p:sp>
        <p:nvSpPr>
          <p:cNvPr id="128" name="Right Brace 127"/>
          <p:cNvSpPr/>
          <p:nvPr/>
        </p:nvSpPr>
        <p:spPr>
          <a:xfrm rot="16200000">
            <a:off x="7716438" y="895429"/>
            <a:ext cx="317114" cy="2321698"/>
          </a:xfrm>
          <a:prstGeom prst="rightBrace">
            <a:avLst>
              <a:gd name="adj1" fmla="val 8333"/>
              <a:gd name="adj2" fmla="val 50294"/>
            </a:avLst>
          </a:prstGeom>
          <a:ln w="28575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7745793" y="1482615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17458" y="1660715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</a:t>
            </a:r>
            <a:r>
              <a:rPr lang="en-US" sz="2800" b="1" dirty="0">
                <a:solidFill>
                  <a:srgbClr val="0070C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&lt; </a:t>
            </a:r>
            <a:r>
              <a:rPr lang="en-US" sz="2800" b="1" i="1" dirty="0">
                <a:solidFill>
                  <a:srgbClr val="0070C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d</a:t>
            </a:r>
          </a:p>
        </p:txBody>
      </p:sp>
      <p:sp>
        <p:nvSpPr>
          <p:cNvPr id="130" name="Right Brace 129"/>
          <p:cNvSpPr/>
          <p:nvPr/>
        </p:nvSpPr>
        <p:spPr>
          <a:xfrm rot="16200000">
            <a:off x="3617618" y="770783"/>
            <a:ext cx="317114" cy="1744055"/>
          </a:xfrm>
          <a:prstGeom prst="rightBrace">
            <a:avLst>
              <a:gd name="adj1" fmla="val 8333"/>
              <a:gd name="adj2" fmla="val 50294"/>
            </a:avLst>
          </a:prstGeom>
          <a:ln w="28575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686443" y="1141703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</a:t>
            </a:r>
          </a:p>
        </p:txBody>
      </p:sp>
      <p:sp>
        <p:nvSpPr>
          <p:cNvPr id="93" name="Title 1">
            <a:extLst>
              <a:ext uri="{FF2B5EF4-FFF2-40B4-BE49-F238E27FC236}">
                <a16:creationId xmlns="" xmlns:a16="http://schemas.microsoft.com/office/drawing/2014/main" id="{CCE3CFF2-5A41-47CC-8736-5E27EAD5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Cross-Predictive Clustering</a:t>
            </a:r>
          </a:p>
        </p:txBody>
      </p:sp>
    </p:spTree>
    <p:extLst>
      <p:ext uri="{BB962C8B-B14F-4D97-AF65-F5344CB8AC3E}">
        <p14:creationId xmlns:p14="http://schemas.microsoft.com/office/powerpoint/2010/main" val="132834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17656 -0.0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6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2638 -0.1479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-740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33711 -0.3067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9" y="-1534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40898 -0.4511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-225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0.18125 0.07847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391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16 L 0.26979 -0.12037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608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34258 -0.25255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-126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41562 -0.42083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2104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4" grpId="0"/>
      <p:bldP spid="35" grpId="0"/>
      <p:bldP spid="36" grpId="0"/>
      <p:bldP spid="36" grpId="1"/>
      <p:bldP spid="45" grpId="0"/>
      <p:bldP spid="45" grpId="1"/>
      <p:bldP spid="10" grpId="0" animBg="1"/>
      <p:bldP spid="10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/>
      <p:bldP spid="78" grpId="0"/>
      <p:bldP spid="79" grpId="0"/>
      <p:bldP spid="96" grpId="0"/>
      <p:bldP spid="98" grpId="0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/>
      <p:bldP spid="37" grpId="0"/>
      <p:bldP spid="41" grpId="0" animBg="1"/>
      <p:bldP spid="43" grpId="0"/>
      <p:bldP spid="128" grpId="0" animBg="1"/>
      <p:bldP spid="129" grpId="0"/>
      <p:bldP spid="46" grpId="0"/>
      <p:bldP spid="130" grpId="0" animBg="1"/>
      <p:bldP spid="1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349365"/>
            <a:ext cx="7557025" cy="1788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9" y="1441674"/>
            <a:ext cx="7386957" cy="37221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29260" y="128969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4146" y="152008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979" y="91845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01044" y="701873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8C06A2-F55C-4E76-870C-D749B0A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8" y="627254"/>
            <a:ext cx="7386957" cy="37221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58090" y="2842249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399235" y="2804526"/>
            <a:ext cx="7557025" cy="10753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7375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F42254-C883-4B15-AE8E-D8325CB57C15}"/>
              </a:ext>
            </a:extLst>
          </p:cNvPr>
          <p:cNvGrpSpPr/>
          <p:nvPr/>
        </p:nvGrpSpPr>
        <p:grpSpPr>
          <a:xfrm>
            <a:off x="3562792" y="2926224"/>
            <a:ext cx="3864950" cy="838840"/>
            <a:chOff x="7175735" y="3192141"/>
            <a:chExt cx="3864950" cy="838840"/>
          </a:xfrm>
        </p:grpSpPr>
        <p:sp>
          <p:nvSpPr>
            <p:cNvPr id="24" name="Rounded Rectangle 45">
              <a:extLst>
                <a:ext uri="{FF2B5EF4-FFF2-40B4-BE49-F238E27FC236}">
                  <a16:creationId xmlns="" xmlns:a16="http://schemas.microsoft.com/office/drawing/2014/main" id="{284399E6-C983-4D4D-AD4D-F87C70C3E5C1}"/>
                </a:ext>
              </a:extLst>
            </p:cNvPr>
            <p:cNvSpPr/>
            <p:nvPr/>
          </p:nvSpPr>
          <p:spPr>
            <a:xfrm>
              <a:off x="8112081" y="3272067"/>
              <a:ext cx="1257647" cy="663964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Type Inference</a:t>
              </a:r>
            </a:p>
          </p:txBody>
        </p:sp>
        <p:sp>
          <p:nvSpPr>
            <p:cNvPr id="25" name="Rounded Rectangle 45">
              <a:extLst>
                <a:ext uri="{FF2B5EF4-FFF2-40B4-BE49-F238E27FC236}">
                  <a16:creationId xmlns="" xmlns:a16="http://schemas.microsoft.com/office/drawing/2014/main" id="{E9206D38-8090-4047-95D8-FB9AEE630C08}"/>
                </a:ext>
              </a:extLst>
            </p:cNvPr>
            <p:cNvSpPr/>
            <p:nvPr/>
          </p:nvSpPr>
          <p:spPr>
            <a:xfrm>
              <a:off x="9541182" y="3268519"/>
              <a:ext cx="1339009" cy="667512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Relation Inference</a:t>
              </a:r>
            </a:p>
          </p:txBody>
        </p:sp>
        <p:sp>
          <p:nvSpPr>
            <p:cNvPr id="27" name="Rounded Rectangle 45">
              <a:extLst>
                <a:ext uri="{FF2B5EF4-FFF2-40B4-BE49-F238E27FC236}">
                  <a16:creationId xmlns="" xmlns:a16="http://schemas.microsoft.com/office/drawing/2014/main" id="{B59ADB9A-6A28-4594-8E57-415C2C054CDC}"/>
                </a:ext>
              </a:extLst>
            </p:cNvPr>
            <p:cNvSpPr/>
            <p:nvPr/>
          </p:nvSpPr>
          <p:spPr>
            <a:xfrm>
              <a:off x="7175735" y="3192141"/>
              <a:ext cx="3864950" cy="82571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04EAF9F-CD63-4061-B691-958A89E13A1F}"/>
                </a:ext>
              </a:extLst>
            </p:cNvPr>
            <p:cNvSpPr txBox="1"/>
            <p:nvPr/>
          </p:nvSpPr>
          <p:spPr>
            <a:xfrm>
              <a:off x="7175735" y="3192142"/>
              <a:ext cx="936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Context</a:t>
              </a:r>
            </a:p>
          </p:txBody>
        </p:sp>
        <p:pic>
          <p:nvPicPr>
            <p:cNvPr id="33" name="Picture 4" descr="Image result for context icon">
              <a:extLst>
                <a:ext uri="{FF2B5EF4-FFF2-40B4-BE49-F238E27FC236}">
                  <a16:creationId xmlns="" xmlns:a16="http://schemas.microsoft.com/office/drawing/2014/main" id="{163B8574-640B-4AC2-BDB1-EED32759B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343" y="3429000"/>
              <a:ext cx="586359" cy="60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2690D1-EE7E-4FAA-8CED-ACD985E92FDB}"/>
              </a:ext>
            </a:extLst>
          </p:cNvPr>
          <p:cNvSpPr txBox="1"/>
          <p:nvPr/>
        </p:nvSpPr>
        <p:spPr>
          <a:xfrm>
            <a:off x="2434928" y="3049804"/>
            <a:ext cx="101629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Metadata</a:t>
            </a:r>
          </a:p>
          <a:p>
            <a:r>
              <a:rPr lang="en-US" sz="1600" dirty="0"/>
              <a:t>Mapping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10460" y="2865021"/>
            <a:ext cx="1998992" cy="927432"/>
            <a:chOff x="9952088" y="2924332"/>
            <a:chExt cx="1998992" cy="927432"/>
          </a:xfrm>
        </p:grpSpPr>
        <p:sp>
          <p:nvSpPr>
            <p:cNvPr id="17" name="Rounded Rectangle 49">
              <a:extLst>
                <a:ext uri="{FF2B5EF4-FFF2-40B4-BE49-F238E27FC236}">
                  <a16:creationId xmlns="" xmlns:a16="http://schemas.microsoft.com/office/drawing/2014/main" id="{7F95F11D-DC88-4C84-A7C1-0954F7AD1C0E}"/>
                </a:ext>
              </a:extLst>
            </p:cNvPr>
            <p:cNvSpPr/>
            <p:nvPr/>
          </p:nvSpPr>
          <p:spPr>
            <a:xfrm>
              <a:off x="9952088" y="2989543"/>
              <a:ext cx="1998992" cy="82066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01F1C47-F2A9-47C7-88DA-893F83AD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0160" y="3233484"/>
              <a:ext cx="569374" cy="5348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2B142AD-9DF4-4DD9-9F7F-B5913CC3CD41}"/>
                </a:ext>
              </a:extLst>
            </p:cNvPr>
            <p:cNvSpPr txBox="1"/>
            <p:nvPr/>
          </p:nvSpPr>
          <p:spPr>
            <a:xfrm>
              <a:off x="10071038" y="2924632"/>
              <a:ext cx="11387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Schema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D467ADA-FED2-45CE-8428-BBBDDC82E245}"/>
                </a:ext>
              </a:extLst>
            </p:cNvPr>
            <p:cNvGrpSpPr/>
            <p:nvPr/>
          </p:nvGrpSpPr>
          <p:grpSpPr>
            <a:xfrm>
              <a:off x="11064561" y="2924332"/>
              <a:ext cx="838117" cy="927432"/>
              <a:chOff x="7545545" y="5050779"/>
              <a:chExt cx="838117" cy="912138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9215D7A-5A35-4279-8186-2FC91024CE26}"/>
                  </a:ext>
                </a:extLst>
              </p:cNvPr>
              <p:cNvSpPr txBox="1"/>
              <p:nvPr/>
            </p:nvSpPr>
            <p:spPr>
              <a:xfrm>
                <a:off x="7559937" y="5050779"/>
                <a:ext cx="77484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Toolkit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66B7FD7-A7B0-4C18-9974-A4A6E3AC3F78}"/>
                  </a:ext>
                </a:extLst>
              </p:cNvPr>
              <p:cNvSpPr txBox="1"/>
              <p:nvPr/>
            </p:nvSpPr>
            <p:spPr>
              <a:xfrm>
                <a:off x="7545545" y="5685918"/>
                <a:ext cx="83811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</a:rPr>
                  <a:t>Plaster</a:t>
                </a:r>
              </a:p>
            </p:txBody>
          </p:sp>
        </p:grpSp>
        <p:pic>
          <p:nvPicPr>
            <p:cNvPr id="32" name="Picture 2" descr="Image result for plaster icon">
              <a:extLst>
                <a:ext uri="{FF2B5EF4-FFF2-40B4-BE49-F238E27FC236}">
                  <a16:creationId xmlns="" xmlns:a16="http://schemas.microsoft.com/office/drawing/2014/main" id="{9A903DF4-3F02-4B49-BECC-12808512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780" y="3249808"/>
              <a:ext cx="502401" cy="379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209024" y="933842"/>
            <a:ext cx="667512" cy="667512"/>
            <a:chOff x="10445811" y="1046718"/>
            <a:chExt cx="832697" cy="832697"/>
          </a:xfrm>
        </p:grpSpPr>
        <p:sp>
          <p:nvSpPr>
            <p:cNvPr id="38" name="Oval 37"/>
            <p:cNvSpPr/>
            <p:nvPr/>
          </p:nvSpPr>
          <p:spPr>
            <a:xfrm>
              <a:off x="10445811" y="1046718"/>
              <a:ext cx="832697" cy="8326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/>
            <a:srcRect l="15789" t="8281" r="14056" b="6474"/>
            <a:stretch/>
          </p:blipFill>
          <p:spPr>
            <a:xfrm>
              <a:off x="10575539" y="1165556"/>
              <a:ext cx="609816" cy="631595"/>
            </a:xfrm>
            <a:prstGeom prst="ellipse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4083831" y="1374710"/>
            <a:ext cx="667512" cy="667512"/>
            <a:chOff x="496523" y="1255918"/>
            <a:chExt cx="667512" cy="667512"/>
          </a:xfrm>
        </p:grpSpPr>
        <p:sp>
          <p:nvSpPr>
            <p:cNvPr id="42" name="Oval 41"/>
            <p:cNvSpPr/>
            <p:nvPr/>
          </p:nvSpPr>
          <p:spPr>
            <a:xfrm>
              <a:off x="496523" y="1255918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592" y="1407004"/>
              <a:ext cx="383287" cy="383287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979967" y="597533"/>
            <a:ext cx="667512" cy="667512"/>
            <a:chOff x="30179" y="3553956"/>
            <a:chExt cx="667512" cy="667512"/>
          </a:xfrm>
        </p:grpSpPr>
        <p:sp>
          <p:nvSpPr>
            <p:cNvPr id="46" name="Oval 45"/>
            <p:cNvSpPr/>
            <p:nvPr/>
          </p:nvSpPr>
          <p:spPr>
            <a:xfrm>
              <a:off x="30179" y="3553956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51676" y="3667117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81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CCE3CFF2-5A41-47CC-8736-5E27EAD5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Cross-Predictive Clustering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93" y="2938816"/>
            <a:ext cx="6714744" cy="7891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90492" y="2298843"/>
            <a:ext cx="2357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a typeface="Helvetica" charset="0"/>
                <a:cs typeface="Helvetica" charset="0"/>
              </a:rPr>
              <a:t>The estimator: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3D6A40E-9FF3-4E56-B5B2-6347B2142220}"/>
              </a:ext>
            </a:extLst>
          </p:cNvPr>
          <p:cNvSpPr/>
          <p:nvPr/>
        </p:nvSpPr>
        <p:spPr>
          <a:xfrm>
            <a:off x="4829476" y="2828474"/>
            <a:ext cx="483669" cy="809993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3D6A40E-9FF3-4E56-B5B2-6347B2142220}"/>
              </a:ext>
            </a:extLst>
          </p:cNvPr>
          <p:cNvSpPr/>
          <p:nvPr/>
        </p:nvSpPr>
        <p:spPr>
          <a:xfrm>
            <a:off x="6025154" y="2883642"/>
            <a:ext cx="483669" cy="736357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3D6A40E-9FF3-4E56-B5B2-6347B2142220}"/>
              </a:ext>
            </a:extLst>
          </p:cNvPr>
          <p:cNvSpPr/>
          <p:nvPr/>
        </p:nvSpPr>
        <p:spPr>
          <a:xfrm>
            <a:off x="4356716" y="2850693"/>
            <a:ext cx="483669" cy="809993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3D6A40E-9FF3-4E56-B5B2-6347B2142220}"/>
              </a:ext>
            </a:extLst>
          </p:cNvPr>
          <p:cNvSpPr/>
          <p:nvPr/>
        </p:nvSpPr>
        <p:spPr>
          <a:xfrm>
            <a:off x="7823658" y="2870093"/>
            <a:ext cx="1036787" cy="809993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1008849" y="1487068"/>
            <a:ext cx="7543800" cy="43939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ea typeface="Segoe UI Light" charset="0"/>
                <a:cs typeface="Segoe UI Light" charset="0"/>
              </a:rPr>
              <a:t>204 streams from 51 rooms in one office building</a:t>
            </a:r>
            <a:endParaRPr lang="en-US" altLang="zh-CN" sz="2600" dirty="0">
              <a:ea typeface="Segoe UI Light" charset="0"/>
              <a:cs typeface="Segoe UI Light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a typeface="Segoe UI Light" charset="0"/>
                <a:cs typeface="Segoe UI Light" charset="0"/>
              </a:rPr>
              <a:t>4 different types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a typeface="Segoe UI Light" charset="0"/>
                <a:cs typeface="Segoe UI Light" charset="0"/>
              </a:rPr>
              <a:t>One week’s data</a:t>
            </a:r>
            <a:endParaRPr lang="en-US" sz="2200" dirty="0">
              <a:ea typeface="Segoe UI Light" charset="0"/>
              <a:cs typeface="Segoe UI Light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ea typeface="Segoe UI Light" charset="0"/>
              <a:cs typeface="Segoe UI Ligh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>
                <a:latin typeface="Segoe UI Light" charset="0"/>
                <a:ea typeface="Segoe UI Light" charset="0"/>
                <a:cs typeface="Segoe UI Light" charset="0"/>
              </a:rPr>
              <a:pPr/>
              <a:t>61</a:t>
            </a:fld>
            <a:endParaRPr lang="en-US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5C736E9A-7E95-47DD-8411-73DF387F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605349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91212F0-3CEF-49EB-974C-2A6CE5E1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687" y="1882627"/>
            <a:ext cx="4713588" cy="35351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B54A179-51D6-42B8-9A6D-968FF8124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507" y="1880860"/>
            <a:ext cx="4713589" cy="3535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1" dirty="0">
                <a:latin typeface="Arial Rounded MT Bold" panose="020F0704030504030204" pitchFamily="34" charset="0"/>
              </a:rPr>
              <a:t>Clustering Results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94823" y="1908145"/>
            <a:ext cx="148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Arial" charset="0"/>
                <a:ea typeface="Arial" charset="0"/>
                <a:cs typeface="Arial" charset="0"/>
              </a:rPr>
              <a:t>, d=204, T=336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3D6A40E-9FF3-4E56-B5B2-6347B2142220}"/>
              </a:ext>
            </a:extLst>
          </p:cNvPr>
          <p:cNvSpPr/>
          <p:nvPr/>
        </p:nvSpPr>
        <p:spPr>
          <a:xfrm>
            <a:off x="4434840" y="2510027"/>
            <a:ext cx="640080" cy="2726549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4C41680-E919-43DC-80F9-495001470789}"/>
              </a:ext>
            </a:extLst>
          </p:cNvPr>
          <p:cNvSpPr/>
          <p:nvPr/>
        </p:nvSpPr>
        <p:spPr>
          <a:xfrm>
            <a:off x="9439176" y="2510027"/>
            <a:ext cx="640080" cy="2726549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CCE3CFF2-5A41-47CC-8736-5E27EAD5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Cross-Predictive Clustering Models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09" y="2248680"/>
            <a:ext cx="4080744" cy="4582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815" y="2897478"/>
            <a:ext cx="4863048" cy="44710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9" y="3584405"/>
            <a:ext cx="6920499" cy="4655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28" y="2897478"/>
            <a:ext cx="4989428" cy="4230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854206" y="2226297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Helvetica" charset="0"/>
                <a:cs typeface="Helvetica" charset="0"/>
              </a:rPr>
              <a:t>(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Helvetica" charset="0"/>
                <a:cs typeface="Helvetica" charset="0"/>
              </a:rPr>
              <a:t>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Helvetica" charset="0"/>
                <a:cs typeface="Helvetica" charset="0"/>
              </a:rPr>
              <a:t> time series of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ea typeface="Helvetica" charset="0"/>
                <a:cs typeface="Helvetica" charset="0"/>
              </a:rPr>
              <a:t>length </a:t>
            </a:r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ea typeface="Helvetica" charset="0"/>
                <a:cs typeface="Helvetica" charset="0"/>
              </a:rPr>
              <a:t>T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ea typeface="Helvetica" charset="0"/>
                <a:cs typeface="Helvetica" charset="0"/>
              </a:rPr>
              <a:t>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4885" y="1766042"/>
            <a:ext cx="1475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ea typeface="Helvetica" charset="0"/>
                <a:cs typeface="Helvetica" charset="0"/>
              </a:rPr>
              <a:t>The input:</a:t>
            </a:r>
            <a:endParaRPr lang="en-US" sz="2400" dirty="0">
              <a:ea typeface="Helvetica" charset="0"/>
              <a:cs typeface="Helvetic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4885" y="4565970"/>
            <a:ext cx="446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Helvetica" charset="0"/>
                <a:cs typeface="Helvetica" charset="0"/>
              </a:rPr>
              <a:t>The vector autoregressive model: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09" y="5148561"/>
            <a:ext cx="6274869" cy="3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CCE3CFF2-5A41-47CC-8736-5E27EAD5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Cross-Predictive Clustering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93" y="2938816"/>
            <a:ext cx="6714744" cy="7891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90492" y="2298843"/>
            <a:ext cx="2357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a typeface="Helvetica" charset="0"/>
                <a:cs typeface="Helvetica" charset="0"/>
              </a:rPr>
              <a:t>The estimator: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8" y="4278041"/>
            <a:ext cx="9068038" cy="11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Switching Kinematic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934" flipH="1" flipV="1">
            <a:off x="5741175" y="2459279"/>
            <a:ext cx="1741695" cy="1872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934" flipH="1" flipV="1">
            <a:off x="4045128" y="2473439"/>
            <a:ext cx="1741695" cy="1872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934" flipH="1" flipV="1">
            <a:off x="2337493" y="2430050"/>
            <a:ext cx="1741695" cy="1872790"/>
          </a:xfrm>
          <a:prstGeom prst="rect">
            <a:avLst/>
          </a:prstGeom>
        </p:spPr>
      </p:pic>
      <p:sp>
        <p:nvSpPr>
          <p:cNvPr id="8" name="Oval 29"/>
          <p:cNvSpPr>
            <a:spLocks noChangeArrowheads="1"/>
          </p:cNvSpPr>
          <p:nvPr/>
        </p:nvSpPr>
        <p:spPr bwMode="auto">
          <a:xfrm>
            <a:off x="2641602" y="3186111"/>
            <a:ext cx="566738" cy="566738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9" name="Line 30"/>
          <p:cNvSpPr>
            <a:spLocks noChangeShapeType="1"/>
          </p:cNvSpPr>
          <p:nvPr/>
        </p:nvSpPr>
        <p:spPr bwMode="auto">
          <a:xfrm>
            <a:off x="1711363" y="3462336"/>
            <a:ext cx="91707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auto">
          <a:xfrm>
            <a:off x="4318002" y="3171824"/>
            <a:ext cx="552450" cy="5524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1" name="Oval 32"/>
          <p:cNvSpPr>
            <a:spLocks noChangeArrowheads="1"/>
          </p:cNvSpPr>
          <p:nvPr/>
        </p:nvSpPr>
        <p:spPr bwMode="auto">
          <a:xfrm>
            <a:off x="5994402" y="3171824"/>
            <a:ext cx="552450" cy="5524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>
            <a:off x="3208340" y="3457574"/>
            <a:ext cx="11096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>
            <a:off x="4879977" y="3448049"/>
            <a:ext cx="11096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4" name="Line 39"/>
          <p:cNvSpPr>
            <a:spLocks noChangeShapeType="1"/>
          </p:cNvSpPr>
          <p:nvPr/>
        </p:nvSpPr>
        <p:spPr bwMode="auto">
          <a:xfrm>
            <a:off x="6579106" y="3438524"/>
            <a:ext cx="100878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Oval 45"/>
          <p:cNvSpPr>
            <a:spLocks noChangeArrowheads="1"/>
          </p:cNvSpPr>
          <p:nvPr/>
        </p:nvSpPr>
        <p:spPr bwMode="auto">
          <a:xfrm>
            <a:off x="2641602" y="4391024"/>
            <a:ext cx="566738" cy="566737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6" name="Oval 46"/>
          <p:cNvSpPr>
            <a:spLocks noChangeArrowheads="1"/>
          </p:cNvSpPr>
          <p:nvPr/>
        </p:nvSpPr>
        <p:spPr bwMode="auto">
          <a:xfrm>
            <a:off x="4318002" y="4376736"/>
            <a:ext cx="552450" cy="55245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7" name="Oval 47"/>
          <p:cNvSpPr>
            <a:spLocks noChangeArrowheads="1"/>
          </p:cNvSpPr>
          <p:nvPr/>
        </p:nvSpPr>
        <p:spPr bwMode="auto">
          <a:xfrm>
            <a:off x="5994402" y="4376736"/>
            <a:ext cx="552450" cy="55245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8" name="Line 51"/>
          <p:cNvSpPr>
            <a:spLocks noChangeShapeType="1"/>
          </p:cNvSpPr>
          <p:nvPr/>
        </p:nvSpPr>
        <p:spPr bwMode="auto">
          <a:xfrm rot="5400000">
            <a:off x="2613027" y="4076699"/>
            <a:ext cx="628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9" name="Line 56"/>
          <p:cNvSpPr>
            <a:spLocks noChangeShapeType="1"/>
          </p:cNvSpPr>
          <p:nvPr/>
        </p:nvSpPr>
        <p:spPr bwMode="auto">
          <a:xfrm rot="5400000">
            <a:off x="4279902" y="4057649"/>
            <a:ext cx="628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20" name="Line 57"/>
          <p:cNvSpPr>
            <a:spLocks noChangeShapeType="1"/>
          </p:cNvSpPr>
          <p:nvPr/>
        </p:nvSpPr>
        <p:spPr bwMode="auto">
          <a:xfrm rot="5400000">
            <a:off x="5956302" y="4052454"/>
            <a:ext cx="628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21" name="Text Box 63"/>
          <p:cNvSpPr txBox="1">
            <a:spLocks noChangeArrowheads="1"/>
          </p:cNvSpPr>
          <p:nvPr/>
        </p:nvSpPr>
        <p:spPr bwMode="auto">
          <a:xfrm>
            <a:off x="7793756" y="3195080"/>
            <a:ext cx="2901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 dirty="0">
                <a:latin typeface="+mn-lt"/>
              </a:rPr>
              <a:t>latent true values</a:t>
            </a:r>
            <a:endParaRPr lang="en-US" altLang="x-none" dirty="0">
              <a:latin typeface="+mn-lt"/>
            </a:endParaRPr>
          </a:p>
        </p:txBody>
      </p:sp>
      <p:sp>
        <p:nvSpPr>
          <p:cNvPr id="22" name="Text Box 64"/>
          <p:cNvSpPr txBox="1">
            <a:spLocks noChangeArrowheads="1"/>
          </p:cNvSpPr>
          <p:nvPr/>
        </p:nvSpPr>
        <p:spPr bwMode="auto">
          <a:xfrm>
            <a:off x="7334046" y="4190050"/>
            <a:ext cx="38213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 dirty="0">
                <a:latin typeface="+mn-lt"/>
              </a:rPr>
              <a:t>observed values</a:t>
            </a:r>
            <a:endParaRPr lang="en-US" altLang="x-none" i="1" dirty="0">
              <a:latin typeface="+mn-lt"/>
            </a:endParaRPr>
          </a:p>
          <a:p>
            <a:pPr algn="ctr" eaLnBrk="1" hangingPunct="1"/>
            <a:r>
              <a:rPr lang="en-US" altLang="x-none" dirty="0">
                <a:latin typeface="+mn-lt"/>
              </a:rPr>
              <a:t>e.g., airflow sensor readings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47130" y="4419359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2400" baseline="-25000" dirty="0">
                <a:latin typeface="Arial" charset="0"/>
                <a:ea typeface="Arial" charset="0"/>
                <a:cs typeface="Arial" charset="0"/>
              </a:rPr>
              <a:t>t-1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03580" y="4383815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2400" baseline="-25000">
                <a:latin typeface="Arial" charset="0"/>
                <a:ea typeface="Arial" charset="0"/>
                <a:cs typeface="Arial" charset="0"/>
              </a:rPr>
              <a:t>t</a:t>
            </a:r>
            <a:endParaRPr lang="en-US" sz="24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72218" y="4382344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2400" baseline="-25000" dirty="0">
                <a:latin typeface="Arial" charset="0"/>
                <a:ea typeface="Arial" charset="0"/>
                <a:cs typeface="Arial" charset="0"/>
              </a:rPr>
              <a:t>t+1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54758" y="3200161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400" baseline="-25000">
                <a:latin typeface="Arial" charset="0"/>
                <a:ea typeface="Arial" charset="0"/>
                <a:cs typeface="Arial" charset="0"/>
              </a:rPr>
              <a:t>t-1</a:t>
            </a:r>
            <a:endParaRPr lang="en-US" sz="24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12678" y="3175393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400" baseline="-25000" dirty="0">
                <a:latin typeface="Arial" charset="0"/>
                <a:ea typeface="Arial" charset="0"/>
                <a:cs typeface="Arial" charset="0"/>
              </a:rPr>
              <a:t>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76765" y="3169374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400" baseline="-25000" dirty="0">
                <a:latin typeface="Arial" charset="0"/>
                <a:ea typeface="Arial" charset="0"/>
                <a:cs typeface="Arial" charset="0"/>
              </a:rPr>
              <a:t>t+1</a:t>
            </a:r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2641602" y="1992640"/>
            <a:ext cx="566738" cy="566738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1711363" y="2268865"/>
            <a:ext cx="91707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4318002" y="1978353"/>
            <a:ext cx="552450" cy="5524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5994402" y="1978353"/>
            <a:ext cx="552450" cy="5524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3208340" y="2264103"/>
            <a:ext cx="11096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4879977" y="2254578"/>
            <a:ext cx="11096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>
            <a:off x="6579106" y="2245053"/>
            <a:ext cx="100878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631597" y="2001933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2400" baseline="-25000" dirty="0">
                <a:latin typeface="Arial" charset="0"/>
                <a:ea typeface="Arial" charset="0"/>
                <a:cs typeface="Arial" charset="0"/>
              </a:rPr>
              <a:t>t-1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94887" y="1983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2400" baseline="-25000" dirty="0" err="1">
                <a:latin typeface="Arial" charset="0"/>
                <a:ea typeface="Arial" charset="0"/>
                <a:cs typeface="Arial" charset="0"/>
              </a:rPr>
              <a:t>t</a:t>
            </a:r>
            <a:endParaRPr lang="en-US" sz="24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62910" y="1975903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2400" baseline="-25000" dirty="0">
                <a:latin typeface="Arial" charset="0"/>
                <a:ea typeface="Arial" charset="0"/>
                <a:cs typeface="Arial" charset="0"/>
              </a:rPr>
              <a:t>t+1</a:t>
            </a:r>
          </a:p>
        </p:txBody>
      </p:sp>
      <p:sp>
        <p:nvSpPr>
          <p:cNvPr id="39" name="Text Box 63"/>
          <p:cNvSpPr txBox="1">
            <a:spLocks noChangeArrowheads="1"/>
          </p:cNvSpPr>
          <p:nvPr/>
        </p:nvSpPr>
        <p:spPr bwMode="auto">
          <a:xfrm>
            <a:off x="7457205" y="1992640"/>
            <a:ext cx="35750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 dirty="0">
                <a:latin typeface="+mn-lt"/>
              </a:rPr>
              <a:t>latent states</a:t>
            </a:r>
            <a:endParaRPr lang="en-US" altLang="x-none" dirty="0">
              <a:latin typeface="+mn-lt"/>
            </a:endParaRPr>
          </a:p>
        </p:txBody>
      </p:sp>
      <p:sp>
        <p:nvSpPr>
          <p:cNvPr id="40" name="Line 51"/>
          <p:cNvSpPr>
            <a:spLocks noChangeShapeType="1"/>
          </p:cNvSpPr>
          <p:nvPr/>
        </p:nvSpPr>
        <p:spPr bwMode="auto">
          <a:xfrm rot="5400000">
            <a:off x="2626882" y="2885836"/>
            <a:ext cx="628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41" name="Line 51"/>
          <p:cNvSpPr>
            <a:spLocks noChangeShapeType="1"/>
          </p:cNvSpPr>
          <p:nvPr/>
        </p:nvSpPr>
        <p:spPr bwMode="auto">
          <a:xfrm rot="5400000">
            <a:off x="4283945" y="2871786"/>
            <a:ext cx="628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42" name="Line 51"/>
          <p:cNvSpPr>
            <a:spLocks noChangeShapeType="1"/>
          </p:cNvSpPr>
          <p:nvPr/>
        </p:nvSpPr>
        <p:spPr bwMode="auto">
          <a:xfrm rot="5400000">
            <a:off x="5968717" y="2851970"/>
            <a:ext cx="628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237" y="5390629"/>
            <a:ext cx="4670714" cy="5828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859" y="6065457"/>
            <a:ext cx="5125555" cy="5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In the Thesis				Other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8671" y="1505579"/>
            <a:ext cx="1961721" cy="1281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57273" y="1665439"/>
            <a:ext cx="1345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rial Rounded MT Bold" charset="0"/>
                <a:cs typeface="Arial Rounded MT Bold" charset="0"/>
              </a:rPr>
              <a:t>IPSN’12</a:t>
            </a:r>
          </a:p>
          <a:p>
            <a:r>
              <a:rPr lang="en-US" dirty="0">
                <a:ea typeface="Arial Rounded MT Bold" charset="0"/>
                <a:cs typeface="Arial Rounded MT Bold" charset="0"/>
              </a:rPr>
              <a:t>SenSys’12a</a:t>
            </a:r>
          </a:p>
          <a:p>
            <a:r>
              <a:rPr lang="en-US" dirty="0">
                <a:ea typeface="Arial Rounded MT Bold" charset="0"/>
                <a:cs typeface="Arial Rounded MT Bold" charset="0"/>
              </a:rPr>
              <a:t>SenSys’12b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671" y="3286742"/>
            <a:ext cx="1925143" cy="1281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57273" y="3604287"/>
            <a:ext cx="132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rial Rounded MT Bold" charset="0"/>
                <a:cs typeface="Arial Rounded MT Bold" charset="0"/>
              </a:rPr>
              <a:t>IPSN’13</a:t>
            </a:r>
          </a:p>
          <a:p>
            <a:r>
              <a:rPr lang="en-US" dirty="0">
                <a:ea typeface="Arial Rounded MT Bold" charset="0"/>
                <a:cs typeface="Arial Rounded MT Bold" charset="0"/>
              </a:rPr>
              <a:t>MobiSys’13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466" y="5067905"/>
            <a:ext cx="1978926" cy="1310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57273" y="5538388"/>
            <a:ext cx="137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rial Rounded MT Bold" charset="0"/>
                <a:cs typeface="Arial Rounded MT Bold" charset="0"/>
              </a:rPr>
              <a:t>UbiComp’17</a:t>
            </a:r>
          </a:p>
        </p:txBody>
      </p:sp>
      <p:sp>
        <p:nvSpPr>
          <p:cNvPr id="12" name="Rounded Rectangle 45">
            <a:extLst>
              <a:ext uri="{FF2B5EF4-FFF2-40B4-BE49-F238E27FC236}">
                <a16:creationId xmlns="" xmlns:a16="http://schemas.microsoft.com/office/drawing/2014/main" id="{D4C08B93-17D1-46E4-876F-DEF0C61F58E8}"/>
              </a:ext>
            </a:extLst>
          </p:cNvPr>
          <p:cNvSpPr/>
          <p:nvPr/>
        </p:nvSpPr>
        <p:spPr>
          <a:xfrm>
            <a:off x="1860612" y="1628863"/>
            <a:ext cx="837114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Type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45">
            <a:extLst>
              <a:ext uri="{FF2B5EF4-FFF2-40B4-BE49-F238E27FC236}">
                <a16:creationId xmlns="" xmlns:a16="http://schemas.microsoft.com/office/drawing/2014/main" id="{24129FEC-2E8A-43F0-9250-1DCC2856131E}"/>
              </a:ext>
            </a:extLst>
          </p:cNvPr>
          <p:cNvSpPr/>
          <p:nvPr/>
        </p:nvSpPr>
        <p:spPr>
          <a:xfrm>
            <a:off x="1741176" y="2167952"/>
            <a:ext cx="1075986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A5E1AC4-31B6-44C8-A65D-C74BD95E36B2}"/>
              </a:ext>
            </a:extLst>
          </p:cNvPr>
          <p:cNvSpPr txBox="1"/>
          <p:nvPr/>
        </p:nvSpPr>
        <p:spPr>
          <a:xfrm>
            <a:off x="838200" y="1500473"/>
            <a:ext cx="93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00855" y="3002660"/>
            <a:ext cx="1032606" cy="1282793"/>
            <a:chOff x="852487" y="3032189"/>
            <a:chExt cx="1032606" cy="1282793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5FA607C-2384-40F7-94D8-DC1AA99E8B01}"/>
                </a:ext>
              </a:extLst>
            </p:cNvPr>
            <p:cNvSpPr txBox="1"/>
            <p:nvPr/>
          </p:nvSpPr>
          <p:spPr>
            <a:xfrm>
              <a:off x="852487" y="3032189"/>
              <a:ext cx="1032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Schema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14047192-75E7-47B1-8695-3BD13184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487" y="3429068"/>
              <a:ext cx="958233" cy="885914"/>
            </a:xfrm>
            <a:prstGeom prst="rect">
              <a:avLst/>
            </a:prstGeom>
          </p:spPr>
        </p:pic>
      </p:grpSp>
      <p:pic>
        <p:nvPicPr>
          <p:cNvPr id="17" name="Picture 4" descr="Image result for context icon">
            <a:extLst>
              <a:ext uri="{FF2B5EF4-FFF2-40B4-BE49-F238E27FC236}">
                <a16:creationId xmlns="" xmlns:a16="http://schemas.microsoft.com/office/drawing/2014/main" id="{F7FC5E47-9A95-4261-95EB-B4F3CF81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08" y="1762838"/>
            <a:ext cx="982335" cy="9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985519" y="1496631"/>
            <a:ext cx="286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rial Rounded MT Bold" charset="0"/>
                <a:cs typeface="Arial Rounded MT Bold" charset="0"/>
              </a:rPr>
              <a:t>BuildSys’15a, BuildSys’15b</a:t>
            </a:r>
          </a:p>
          <a:p>
            <a:r>
              <a:rPr lang="en-US" dirty="0">
                <a:ea typeface="Arial Rounded MT Bold" charset="0"/>
                <a:cs typeface="Arial Rounded MT Bold" charset="0"/>
              </a:rPr>
              <a:t>CIKM’15, AISTATS’17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85519" y="2192682"/>
            <a:ext cx="311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rial Rounded MT Bold" charset="0"/>
                <a:cs typeface="Arial Rounded MT Bold" charset="0"/>
              </a:rPr>
              <a:t>BuildSys’13, </a:t>
            </a:r>
            <a:r>
              <a:rPr lang="en-US" altLang="zh-CN" dirty="0">
                <a:ea typeface="Arial Rounded MT Bold" charset="0"/>
                <a:cs typeface="Arial Rounded MT Bold" charset="0"/>
              </a:rPr>
              <a:t>UnderReview</a:t>
            </a:r>
            <a:r>
              <a:rPr lang="en-US" dirty="0">
                <a:ea typeface="Arial Rounded MT Bold" charset="0"/>
                <a:cs typeface="Arial Rounded MT Bold" charset="0"/>
              </a:rPr>
              <a:t>’19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85519" y="3500812"/>
            <a:ext cx="14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rial Rounded MT Bold" charset="0"/>
                <a:cs typeface="Arial Rounded MT Bold" charset="0"/>
              </a:rPr>
              <a:t>BuildSys’16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5519" y="5131384"/>
            <a:ext cx="209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rial Rounded MT Bold" charset="0"/>
                <a:cs typeface="Arial Rounded MT Bold" charset="0"/>
              </a:rPr>
              <a:t>BuildSys’18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E89273C-CD27-4B3A-BE45-09081460D395}"/>
              </a:ext>
            </a:extLst>
          </p:cNvPr>
          <p:cNvSpPr txBox="1"/>
          <p:nvPr/>
        </p:nvSpPr>
        <p:spPr>
          <a:xfrm>
            <a:off x="1254933" y="4618457"/>
            <a:ext cx="82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Toolkit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767EAE83-6116-4436-9915-E884E7D71568}"/>
              </a:ext>
            </a:extLst>
          </p:cNvPr>
          <p:cNvGrpSpPr/>
          <p:nvPr/>
        </p:nvGrpSpPr>
        <p:grpSpPr>
          <a:xfrm>
            <a:off x="1120993" y="4873093"/>
            <a:ext cx="1136377" cy="1174827"/>
            <a:chOff x="1134988" y="4806771"/>
            <a:chExt cx="1136377" cy="1174827"/>
          </a:xfrm>
        </p:grpSpPr>
        <p:pic>
          <p:nvPicPr>
            <p:cNvPr id="38" name="Picture 2" descr="Image result for toolkit icon">
              <a:extLst>
                <a:ext uri="{FF2B5EF4-FFF2-40B4-BE49-F238E27FC236}">
                  <a16:creationId xmlns="" xmlns:a16="http://schemas.microsoft.com/office/drawing/2014/main" id="{CB6E4B99-CB8E-433A-B0FC-EE2BBAA877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7075"/>
            <a:stretch/>
          </p:blipFill>
          <p:spPr bwMode="auto">
            <a:xfrm>
              <a:off x="1159799" y="4806771"/>
              <a:ext cx="1068334" cy="885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2A68C62E-8DA2-4314-B914-982E5CD12120}"/>
                </a:ext>
              </a:extLst>
            </p:cNvPr>
            <p:cNvSpPr txBox="1"/>
            <p:nvPr/>
          </p:nvSpPr>
          <p:spPr>
            <a:xfrm>
              <a:off x="1134988" y="5612266"/>
              <a:ext cx="11363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onsolas" panose="020B0609020204030204" pitchFamily="49" charset="0"/>
                </a:rPr>
                <a:t>Plaster</a:t>
              </a:r>
              <a:endParaRPr lang="en-US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419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67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428892" y="774112"/>
            <a:ext cx="1881555" cy="942769"/>
            <a:chOff x="1307960" y="2680082"/>
            <a:chExt cx="1881555" cy="9427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53327" y="3021811"/>
              <a:ext cx="592845" cy="57026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6EA2B6DD-EEE6-4908-8515-9ED36FE71720}"/>
                </a:ext>
              </a:extLst>
            </p:cNvPr>
            <p:cNvSpPr/>
            <p:nvPr/>
          </p:nvSpPr>
          <p:spPr>
            <a:xfrm>
              <a:off x="1310589" y="2694372"/>
              <a:ext cx="1878926" cy="928479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85A239B6-46D4-46CF-9DEC-689B70F3077A}"/>
                </a:ext>
              </a:extLst>
            </p:cNvPr>
            <p:cNvSpPr txBox="1"/>
            <p:nvPr/>
          </p:nvSpPr>
          <p:spPr>
            <a:xfrm>
              <a:off x="1307960" y="2680082"/>
              <a:ext cx="836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7375E"/>
                  </a:solidFill>
                </a:rPr>
                <a:t>AHU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03387" y="2405368"/>
            <a:ext cx="1324225" cy="637806"/>
            <a:chOff x="2565916" y="4663537"/>
            <a:chExt cx="1324225" cy="637806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B6159E5-E3C2-40A9-BAFE-BE62D6189C2F}"/>
                </a:ext>
              </a:extLst>
            </p:cNvPr>
            <p:cNvSpPr/>
            <p:nvPr/>
          </p:nvSpPr>
          <p:spPr>
            <a:xfrm>
              <a:off x="2594050" y="4715120"/>
              <a:ext cx="1296091" cy="586223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83386EA5-FA55-4590-A0CE-D1DF09A9C27B}"/>
                </a:ext>
              </a:extLst>
            </p:cNvPr>
            <p:cNvSpPr txBox="1"/>
            <p:nvPr/>
          </p:nvSpPr>
          <p:spPr>
            <a:xfrm>
              <a:off x="2565916" y="4663537"/>
              <a:ext cx="685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7375E"/>
                  </a:solidFill>
                </a:rPr>
                <a:t>VAV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0480" y="4803863"/>
              <a:ext cx="496309" cy="477402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187554" y="2145167"/>
            <a:ext cx="1314831" cy="651870"/>
            <a:chOff x="2575310" y="4649473"/>
            <a:chExt cx="1314831" cy="651870"/>
          </a:xfrm>
        </p:grpSpPr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FB6159E5-E3C2-40A9-BAFE-BE62D6189C2F}"/>
                </a:ext>
              </a:extLst>
            </p:cNvPr>
            <p:cNvSpPr/>
            <p:nvPr/>
          </p:nvSpPr>
          <p:spPr>
            <a:xfrm>
              <a:off x="2594050" y="4715120"/>
              <a:ext cx="1296091" cy="586223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83386EA5-FA55-4590-A0CE-D1DF09A9C27B}"/>
                </a:ext>
              </a:extLst>
            </p:cNvPr>
            <p:cNvSpPr txBox="1"/>
            <p:nvPr/>
          </p:nvSpPr>
          <p:spPr>
            <a:xfrm>
              <a:off x="2575310" y="4649473"/>
              <a:ext cx="65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7375E"/>
                  </a:solidFill>
                </a:rPr>
                <a:t>VAV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0480" y="4805206"/>
              <a:ext cx="496309" cy="47740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355003" y="3769373"/>
            <a:ext cx="2618208" cy="1425565"/>
            <a:chOff x="2180272" y="3827722"/>
            <a:chExt cx="2618208" cy="142556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5249" y="4653446"/>
              <a:ext cx="449852" cy="46419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0606" y="4138027"/>
              <a:ext cx="482823" cy="48863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0656" y="4673211"/>
              <a:ext cx="267251" cy="42593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43255" y="4306497"/>
              <a:ext cx="812633" cy="812633"/>
            </a:xfrm>
            <a:prstGeom prst="rect">
              <a:avLst/>
            </a:prstGeom>
          </p:spPr>
        </p:pic>
        <p:sp>
          <p:nvSpPr>
            <p:cNvPr id="37" name="Rectangle: Rounded Corners 4">
              <a:extLst>
                <a:ext uri="{FF2B5EF4-FFF2-40B4-BE49-F238E27FC236}">
                  <a16:creationId xmlns="" xmlns:a16="http://schemas.microsoft.com/office/drawing/2014/main" id="{C84B478F-F5B9-434D-96C6-473DED23FEAF}"/>
                </a:ext>
              </a:extLst>
            </p:cNvPr>
            <p:cNvSpPr/>
            <p:nvPr/>
          </p:nvSpPr>
          <p:spPr>
            <a:xfrm>
              <a:off x="2180272" y="3827722"/>
              <a:ext cx="2618208" cy="142556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17375E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180845" y="3556419"/>
            <a:ext cx="2618208" cy="1425565"/>
            <a:chOff x="6819295" y="4632013"/>
            <a:chExt cx="2618208" cy="142556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87644" y="4942318"/>
              <a:ext cx="979616" cy="97961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6819295" y="4632013"/>
              <a:ext cx="2618208" cy="1425565"/>
              <a:chOff x="6819295" y="4632013"/>
              <a:chExt cx="2618208" cy="142556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4272" y="5457737"/>
                <a:ext cx="449852" cy="464197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9629" y="4942318"/>
                <a:ext cx="482823" cy="488639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9679" y="5477502"/>
                <a:ext cx="267251" cy="425931"/>
              </a:xfrm>
              <a:prstGeom prst="rect">
                <a:avLst/>
              </a:prstGeom>
            </p:spPr>
          </p:pic>
          <p:sp>
            <p:nvSpPr>
              <p:cNvPr id="45" name="Rectangle: Rounded Corners 4">
                <a:extLst>
                  <a:ext uri="{FF2B5EF4-FFF2-40B4-BE49-F238E27FC236}">
                    <a16:creationId xmlns="" xmlns:a16="http://schemas.microsoft.com/office/drawing/2014/main" id="{C84B478F-F5B9-434D-96C6-473DED23FEAF}"/>
                  </a:ext>
                </a:extLst>
              </p:cNvPr>
              <p:cNvSpPr/>
              <p:nvPr/>
            </p:nvSpPr>
            <p:spPr>
              <a:xfrm>
                <a:off x="6819295" y="4632013"/>
                <a:ext cx="2618208" cy="1425565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17375E"/>
                  </a:solidFill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5352039" y="1169542"/>
            <a:ext cx="878307" cy="503024"/>
            <a:chOff x="4951117" y="965867"/>
            <a:chExt cx="878307" cy="929549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5027958" y="1777112"/>
              <a:ext cx="650810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 rot="16200000">
            <a:off x="3665155" y="1902345"/>
            <a:ext cx="654548" cy="371048"/>
            <a:chOff x="4951117" y="965867"/>
            <a:chExt cx="878307" cy="929549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ounded Rectangle 74"/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2" name="Group 81"/>
          <p:cNvGrpSpPr/>
          <p:nvPr/>
        </p:nvGrpSpPr>
        <p:grpSpPr>
          <a:xfrm rot="16200000">
            <a:off x="3658382" y="3221908"/>
            <a:ext cx="640589" cy="371048"/>
            <a:chOff x="4951117" y="965867"/>
            <a:chExt cx="878307" cy="929549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021767" y="1777113"/>
              <a:ext cx="650810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215817" y="1165176"/>
            <a:ext cx="801760" cy="507389"/>
            <a:chOff x="5027664" y="965867"/>
            <a:chExt cx="801760" cy="929549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027664" y="1777111"/>
              <a:ext cx="650810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7024373" y="1609226"/>
            <a:ext cx="266524" cy="142126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019677" y="1230499"/>
            <a:ext cx="497737" cy="264548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 rot="18711527">
            <a:off x="7165711" y="1572715"/>
            <a:ext cx="557784" cy="137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Connector 67"/>
          <p:cNvCxnSpPr/>
          <p:nvPr/>
        </p:nvCxnSpPr>
        <p:spPr>
          <a:xfrm>
            <a:off x="7364578" y="1819741"/>
            <a:ext cx="45308" cy="243190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</p:cNvCxnSpPr>
          <p:nvPr/>
        </p:nvCxnSpPr>
        <p:spPr>
          <a:xfrm>
            <a:off x="7632520" y="1537714"/>
            <a:ext cx="142459" cy="486879"/>
          </a:xfrm>
          <a:prstGeom prst="line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7318111" y="2029915"/>
            <a:ext cx="557784" cy="137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/>
          <p:cNvGrpSpPr/>
          <p:nvPr/>
        </p:nvGrpSpPr>
        <p:grpSpPr>
          <a:xfrm rot="16200000">
            <a:off x="7304797" y="2988713"/>
            <a:ext cx="669987" cy="371048"/>
            <a:chOff x="4951117" y="965867"/>
            <a:chExt cx="878307" cy="929549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021202" y="1788860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ounded Rectangle 89"/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47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747" y="5892316"/>
            <a:ext cx="1107109" cy="64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470" y="3348654"/>
            <a:ext cx="1057187" cy="4120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807" y="1712337"/>
            <a:ext cx="1083339" cy="57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566" y="4018350"/>
            <a:ext cx="1111433" cy="6584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55" y="898707"/>
            <a:ext cx="1133044" cy="56241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1454" y="1018614"/>
            <a:ext cx="610585" cy="617941"/>
          </a:xfrm>
          <a:prstGeom prst="ellipse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33" name="Oval 32"/>
          <p:cNvSpPr/>
          <p:nvPr/>
        </p:nvSpPr>
        <p:spPr>
          <a:xfrm>
            <a:off x="11381454" y="1806427"/>
            <a:ext cx="610585" cy="617941"/>
          </a:xfrm>
          <a:prstGeom prst="ellipse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34" name="Oval 33"/>
          <p:cNvSpPr/>
          <p:nvPr/>
        </p:nvSpPr>
        <p:spPr>
          <a:xfrm>
            <a:off x="11381454" y="2596841"/>
            <a:ext cx="610585" cy="617941"/>
          </a:xfrm>
          <a:prstGeom prst="ellipse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35" name="Oval 34"/>
          <p:cNvSpPr/>
          <p:nvPr/>
        </p:nvSpPr>
        <p:spPr>
          <a:xfrm>
            <a:off x="11381454" y="3387256"/>
            <a:ext cx="610585" cy="617941"/>
          </a:xfrm>
          <a:prstGeom prst="ellipse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38" name="Oval 37"/>
          <p:cNvSpPr/>
          <p:nvPr/>
        </p:nvSpPr>
        <p:spPr>
          <a:xfrm>
            <a:off x="11381454" y="4180149"/>
            <a:ext cx="610585" cy="617941"/>
          </a:xfrm>
          <a:prstGeom prst="ellipse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326" y="4137253"/>
            <a:ext cx="596861" cy="4206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642" y="3279640"/>
            <a:ext cx="554228" cy="5501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1462" y="5913869"/>
            <a:ext cx="447646" cy="6256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642" y="1693418"/>
            <a:ext cx="543571" cy="5609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642" y="910999"/>
            <a:ext cx="543571" cy="5501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033" y="5040220"/>
            <a:ext cx="868554" cy="916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72305" y="256943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4454" y="2504219"/>
            <a:ext cx="335945" cy="5354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8715" y="2477497"/>
            <a:ext cx="1050332" cy="553199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9436713" y="5883757"/>
            <a:ext cx="610585" cy="617941"/>
          </a:xfrm>
          <a:prstGeom prst="ellipse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672305" y="17892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SODA-SW53_LGT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72305" y="99524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SODA-ZONE2MTN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2305" y="33700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SODA-AHU9-SFS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72305" y="417063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SODA4VAV74-CO2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81871" y="302365"/>
            <a:ext cx="115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7375E"/>
                </a:solidFill>
                <a:latin typeface="Berlin Sans FB Demi" panose="020E0802020502020306" pitchFamily="34" charset="0"/>
              </a:rPr>
              <a:t>Name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14984" y="302365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7375E"/>
                </a:solidFill>
                <a:latin typeface="Berlin Sans FB Demi" panose="020E0802020502020306" pitchFamily="34" charset="0"/>
              </a:rPr>
              <a:t>Data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80563" y="302365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E6419"/>
                </a:solidFill>
                <a:latin typeface="Berlin Sans FB Demi" panose="020E0802020502020306" pitchFamily="34" charset="0"/>
              </a:rPr>
              <a:t>Type</a:t>
            </a:r>
          </a:p>
        </p:txBody>
      </p:sp>
      <p:sp>
        <p:nvSpPr>
          <p:cNvPr id="27" name="Right Bracket 26"/>
          <p:cNvSpPr/>
          <p:nvPr/>
        </p:nvSpPr>
        <p:spPr>
          <a:xfrm>
            <a:off x="8149020" y="866847"/>
            <a:ext cx="209671" cy="2214046"/>
          </a:xfrm>
          <a:prstGeom prst="rightBracket">
            <a:avLst/>
          </a:prstGeom>
          <a:ln w="381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419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455109" y="1693418"/>
            <a:ext cx="211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E6419"/>
                </a:solidFill>
                <a:latin typeface="Berlin Sans FB Demi" panose="020E0802020502020306" pitchFamily="34" charset="0"/>
              </a:rPr>
              <a:t>Co-location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88525" y="3092757"/>
            <a:ext cx="1885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E6419"/>
                </a:solidFill>
                <a:latin typeface="Berlin Sans FB Demi" panose="020E0802020502020306" pitchFamily="34" charset="0"/>
              </a:rPr>
              <a:t>Functional</a:t>
            </a:r>
          </a:p>
          <a:p>
            <a:r>
              <a:rPr lang="en-US" sz="2800" dirty="0">
                <a:solidFill>
                  <a:srgbClr val="EE6419"/>
                </a:solidFill>
                <a:latin typeface="Berlin Sans FB Demi" panose="020E0802020502020306" pitchFamily="34" charset="0"/>
              </a:rPr>
              <a:t>Relation</a:t>
            </a:r>
          </a:p>
        </p:txBody>
      </p:sp>
      <p:sp>
        <p:nvSpPr>
          <p:cNvPr id="65" name="Right Bracket 64"/>
          <p:cNvSpPr/>
          <p:nvPr/>
        </p:nvSpPr>
        <p:spPr>
          <a:xfrm flipH="1">
            <a:off x="3472159" y="2462788"/>
            <a:ext cx="209671" cy="2214046"/>
          </a:xfrm>
          <a:prstGeom prst="rightBracket">
            <a:avLst/>
          </a:prstGeom>
          <a:ln w="381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419"/>
              </a:solidFill>
            </a:endParaRPr>
          </a:p>
        </p:txBody>
      </p:sp>
      <p:pic>
        <p:nvPicPr>
          <p:cNvPr id="36" name="Picture 233" descr="Image result for curly arrow icon">
            <a:extLst>
              <a:ext uri="{FF2B5EF4-FFF2-40B4-BE49-F238E27FC236}">
                <a16:creationId xmlns="" xmlns:a16="http://schemas.microsoft.com/office/drawing/2014/main" id="{87F26532-CFB8-46F4-BF44-3AB32E81E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064037" flipH="1" flipV="1">
            <a:off x="1093619" y="813084"/>
            <a:ext cx="1050935" cy="129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15712" y="4335527"/>
            <a:ext cx="1157421" cy="1205638"/>
            <a:chOff x="2001610" y="3910929"/>
            <a:chExt cx="1157421" cy="1205638"/>
          </a:xfrm>
        </p:grpSpPr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65DD4BE2-097B-42F2-B089-ECE1B5040C2E}"/>
                </a:ext>
              </a:extLst>
            </p:cNvPr>
            <p:cNvGrpSpPr/>
            <p:nvPr/>
          </p:nvGrpSpPr>
          <p:grpSpPr>
            <a:xfrm>
              <a:off x="2001610" y="4293607"/>
              <a:ext cx="1157421" cy="822960"/>
              <a:chOff x="589787" y="1682496"/>
              <a:chExt cx="1157421" cy="822960"/>
            </a:xfrm>
          </p:grpSpPr>
          <p:pic>
            <p:nvPicPr>
              <p:cNvPr id="39" name="Picture 2" descr="Image result for office icon">
                <a:extLst>
                  <a:ext uri="{FF2B5EF4-FFF2-40B4-BE49-F238E27FC236}">
                    <a16:creationId xmlns="" xmlns:a16="http://schemas.microsoft.com/office/drawing/2014/main" id="{79BBA3EB-7E9F-4979-A46D-C8384333E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429" y="1903663"/>
                <a:ext cx="544068" cy="544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640ED3CD-559F-4617-9E53-BEE8DC642EBA}"/>
                  </a:ext>
                </a:extLst>
              </p:cNvPr>
              <p:cNvSpPr/>
              <p:nvPr/>
            </p:nvSpPr>
            <p:spPr>
              <a:xfrm>
                <a:off x="589787" y="1682496"/>
                <a:ext cx="1080403" cy="822960"/>
              </a:xfrm>
              <a:prstGeom prst="rect">
                <a:avLst/>
              </a:prstGeom>
              <a:noFill/>
              <a:ln w="38100"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Picture 10" descr="Related image">
                <a:extLst>
                  <a:ext uri="{FF2B5EF4-FFF2-40B4-BE49-F238E27FC236}">
                    <a16:creationId xmlns="" xmlns:a16="http://schemas.microsoft.com/office/drawing/2014/main" id="{800A3312-1D97-46AF-A4E3-40CA428A03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3139" y="1810511"/>
                <a:ext cx="544069" cy="677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3A524BED-8E90-40EF-8770-B5688EAA15DE}"/>
                </a:ext>
              </a:extLst>
            </p:cNvPr>
            <p:cNvSpPr txBox="1"/>
            <p:nvPr/>
          </p:nvSpPr>
          <p:spPr>
            <a:xfrm>
              <a:off x="2138395" y="3910929"/>
              <a:ext cx="806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17375E"/>
                  </a:solidFill>
                  <a:ea typeface="Courier New" charset="0"/>
                  <a:cs typeface="Courier New" charset="0"/>
                </a:rPr>
                <a:t>93%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95276" y="4384428"/>
            <a:ext cx="1122779" cy="1155038"/>
            <a:chOff x="2018930" y="5499245"/>
            <a:chExt cx="1122779" cy="1155038"/>
          </a:xfrm>
        </p:grpSpPr>
        <p:pic>
          <p:nvPicPr>
            <p:cNvPr id="43" name="Picture 12" descr="Image result for productivity icon">
              <a:extLst>
                <a:ext uri="{FF2B5EF4-FFF2-40B4-BE49-F238E27FC236}">
                  <a16:creationId xmlns="" xmlns:a16="http://schemas.microsoft.com/office/drawing/2014/main" id="{227BD5ED-B67C-4DAC-9F22-92076ED15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00" y="5892316"/>
              <a:ext cx="761967" cy="76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8F4F4045-5C86-4D36-A042-5EC73494B1E4}"/>
                </a:ext>
              </a:extLst>
            </p:cNvPr>
            <p:cNvSpPr txBox="1"/>
            <p:nvPr/>
          </p:nvSpPr>
          <p:spPr>
            <a:xfrm>
              <a:off x="2018930" y="5499245"/>
              <a:ext cx="11227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17375E"/>
                  </a:solidFill>
                  <a:ea typeface="Courier New" charset="0"/>
                  <a:cs typeface="Courier New" charset="0"/>
                </a:rPr>
                <a:t>8~11%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5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1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349365"/>
            <a:ext cx="7557025" cy="1788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9" y="1441674"/>
            <a:ext cx="7386957" cy="37221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29260" y="128969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4146" y="152008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979" y="91845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01044" y="701873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8C06A2-F55C-4E76-870C-D749B0A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8" y="627254"/>
            <a:ext cx="7386957" cy="37221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58090" y="2842249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399235" y="2804526"/>
            <a:ext cx="7557025" cy="10753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7375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F42254-C883-4B15-AE8E-D8325CB57C15}"/>
              </a:ext>
            </a:extLst>
          </p:cNvPr>
          <p:cNvGrpSpPr/>
          <p:nvPr/>
        </p:nvGrpSpPr>
        <p:grpSpPr>
          <a:xfrm>
            <a:off x="3562792" y="2926224"/>
            <a:ext cx="3864950" cy="838840"/>
            <a:chOff x="7175735" y="3192141"/>
            <a:chExt cx="3864950" cy="838840"/>
          </a:xfrm>
        </p:grpSpPr>
        <p:sp>
          <p:nvSpPr>
            <p:cNvPr id="24" name="Rounded Rectangle 45">
              <a:extLst>
                <a:ext uri="{FF2B5EF4-FFF2-40B4-BE49-F238E27FC236}">
                  <a16:creationId xmlns="" xmlns:a16="http://schemas.microsoft.com/office/drawing/2014/main" id="{284399E6-C983-4D4D-AD4D-F87C70C3E5C1}"/>
                </a:ext>
              </a:extLst>
            </p:cNvPr>
            <p:cNvSpPr/>
            <p:nvPr/>
          </p:nvSpPr>
          <p:spPr>
            <a:xfrm>
              <a:off x="8112081" y="3268519"/>
              <a:ext cx="1257647" cy="6639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Type Inference</a:t>
              </a:r>
            </a:p>
          </p:txBody>
        </p:sp>
        <p:sp>
          <p:nvSpPr>
            <p:cNvPr id="25" name="Rounded Rectangle 45">
              <a:extLst>
                <a:ext uri="{FF2B5EF4-FFF2-40B4-BE49-F238E27FC236}">
                  <a16:creationId xmlns="" xmlns:a16="http://schemas.microsoft.com/office/drawing/2014/main" id="{E9206D38-8090-4047-95D8-FB9AEE630C08}"/>
                </a:ext>
              </a:extLst>
            </p:cNvPr>
            <p:cNvSpPr/>
            <p:nvPr/>
          </p:nvSpPr>
          <p:spPr>
            <a:xfrm>
              <a:off x="9541182" y="3268519"/>
              <a:ext cx="1339009" cy="6675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Relation Inference</a:t>
              </a:r>
            </a:p>
          </p:txBody>
        </p:sp>
        <p:sp>
          <p:nvSpPr>
            <p:cNvPr id="27" name="Rounded Rectangle 45">
              <a:extLst>
                <a:ext uri="{FF2B5EF4-FFF2-40B4-BE49-F238E27FC236}">
                  <a16:creationId xmlns="" xmlns:a16="http://schemas.microsoft.com/office/drawing/2014/main" id="{B59ADB9A-6A28-4594-8E57-415C2C054CDC}"/>
                </a:ext>
              </a:extLst>
            </p:cNvPr>
            <p:cNvSpPr/>
            <p:nvPr/>
          </p:nvSpPr>
          <p:spPr>
            <a:xfrm>
              <a:off x="7175735" y="3192141"/>
              <a:ext cx="3864950" cy="82571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04EAF9F-CD63-4061-B691-958A89E13A1F}"/>
                </a:ext>
              </a:extLst>
            </p:cNvPr>
            <p:cNvSpPr txBox="1"/>
            <p:nvPr/>
          </p:nvSpPr>
          <p:spPr>
            <a:xfrm>
              <a:off x="7175735" y="3192142"/>
              <a:ext cx="936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Context</a:t>
              </a:r>
            </a:p>
          </p:txBody>
        </p:sp>
        <p:pic>
          <p:nvPicPr>
            <p:cNvPr id="33" name="Picture 4" descr="Image result for context icon">
              <a:extLst>
                <a:ext uri="{FF2B5EF4-FFF2-40B4-BE49-F238E27FC236}">
                  <a16:creationId xmlns="" xmlns:a16="http://schemas.microsoft.com/office/drawing/2014/main" id="{163B8574-640B-4AC2-BDB1-EED32759B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343" y="3429000"/>
              <a:ext cx="586359" cy="60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2690D1-EE7E-4FAA-8CED-ACD985E92FDB}"/>
              </a:ext>
            </a:extLst>
          </p:cNvPr>
          <p:cNvSpPr txBox="1"/>
          <p:nvPr/>
        </p:nvSpPr>
        <p:spPr>
          <a:xfrm>
            <a:off x="2434928" y="3049804"/>
            <a:ext cx="101629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Metadata</a:t>
            </a:r>
          </a:p>
          <a:p>
            <a:r>
              <a:rPr lang="en-US" sz="1600" dirty="0"/>
              <a:t>Mapping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10460" y="2865021"/>
            <a:ext cx="1998992" cy="927432"/>
            <a:chOff x="9952088" y="2924332"/>
            <a:chExt cx="1998992" cy="927432"/>
          </a:xfrm>
        </p:grpSpPr>
        <p:sp>
          <p:nvSpPr>
            <p:cNvPr id="17" name="Rounded Rectangle 49">
              <a:extLst>
                <a:ext uri="{FF2B5EF4-FFF2-40B4-BE49-F238E27FC236}">
                  <a16:creationId xmlns="" xmlns:a16="http://schemas.microsoft.com/office/drawing/2014/main" id="{7F95F11D-DC88-4C84-A7C1-0954F7AD1C0E}"/>
                </a:ext>
              </a:extLst>
            </p:cNvPr>
            <p:cNvSpPr/>
            <p:nvPr/>
          </p:nvSpPr>
          <p:spPr>
            <a:xfrm>
              <a:off x="9952088" y="2989543"/>
              <a:ext cx="1998992" cy="8206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rgbClr val="17375E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01F1C47-F2A9-47C7-88DA-893F83AD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70160" y="3233484"/>
              <a:ext cx="569374" cy="5348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2B142AD-9DF4-4DD9-9F7F-B5913CC3CD41}"/>
                </a:ext>
              </a:extLst>
            </p:cNvPr>
            <p:cNvSpPr txBox="1"/>
            <p:nvPr/>
          </p:nvSpPr>
          <p:spPr>
            <a:xfrm>
              <a:off x="10071038" y="2924632"/>
              <a:ext cx="11387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Schema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D467ADA-FED2-45CE-8428-BBBDDC82E245}"/>
                </a:ext>
              </a:extLst>
            </p:cNvPr>
            <p:cNvGrpSpPr/>
            <p:nvPr/>
          </p:nvGrpSpPr>
          <p:grpSpPr>
            <a:xfrm>
              <a:off x="11064561" y="2924332"/>
              <a:ext cx="838117" cy="927432"/>
              <a:chOff x="7545545" y="5050779"/>
              <a:chExt cx="838117" cy="912138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9215D7A-5A35-4279-8186-2FC91024CE26}"/>
                  </a:ext>
                </a:extLst>
              </p:cNvPr>
              <p:cNvSpPr txBox="1"/>
              <p:nvPr/>
            </p:nvSpPr>
            <p:spPr>
              <a:xfrm>
                <a:off x="7559937" y="5050779"/>
                <a:ext cx="77484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Toolkit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66B7FD7-A7B0-4C18-9974-A4A6E3AC3F78}"/>
                  </a:ext>
                </a:extLst>
              </p:cNvPr>
              <p:cNvSpPr txBox="1"/>
              <p:nvPr/>
            </p:nvSpPr>
            <p:spPr>
              <a:xfrm>
                <a:off x="7545545" y="5685918"/>
                <a:ext cx="83811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</a:rPr>
                  <a:t>Plaster</a:t>
                </a:r>
              </a:p>
            </p:txBody>
          </p:sp>
        </p:grpSp>
        <p:pic>
          <p:nvPicPr>
            <p:cNvPr id="32" name="Picture 2" descr="Image result for plaster icon">
              <a:extLst>
                <a:ext uri="{FF2B5EF4-FFF2-40B4-BE49-F238E27FC236}">
                  <a16:creationId xmlns="" xmlns:a16="http://schemas.microsoft.com/office/drawing/2014/main" id="{9A903DF4-3F02-4B49-BECC-12808512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780" y="3249808"/>
              <a:ext cx="502401" cy="379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8209024" y="933842"/>
            <a:ext cx="667512" cy="667512"/>
            <a:chOff x="10445811" y="1046718"/>
            <a:chExt cx="832697" cy="832697"/>
          </a:xfrm>
        </p:grpSpPr>
        <p:sp>
          <p:nvSpPr>
            <p:cNvPr id="37" name="Oval 36"/>
            <p:cNvSpPr/>
            <p:nvPr/>
          </p:nvSpPr>
          <p:spPr>
            <a:xfrm>
              <a:off x="10445811" y="1046718"/>
              <a:ext cx="832697" cy="8326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9"/>
            <a:srcRect l="15789" t="8281" r="14056" b="6474"/>
            <a:stretch/>
          </p:blipFill>
          <p:spPr>
            <a:xfrm>
              <a:off x="10575539" y="1165556"/>
              <a:ext cx="609816" cy="631595"/>
            </a:xfrm>
            <a:prstGeom prst="ellipse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083831" y="1374710"/>
            <a:ext cx="667512" cy="667512"/>
            <a:chOff x="496523" y="1255918"/>
            <a:chExt cx="667512" cy="667512"/>
          </a:xfrm>
        </p:grpSpPr>
        <p:sp>
          <p:nvSpPr>
            <p:cNvPr id="41" name="Oval 40"/>
            <p:cNvSpPr/>
            <p:nvPr/>
          </p:nvSpPr>
          <p:spPr>
            <a:xfrm>
              <a:off x="496523" y="1255918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7592" y="1407004"/>
              <a:ext cx="383287" cy="38328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5979967" y="597533"/>
            <a:ext cx="667512" cy="667512"/>
            <a:chOff x="30179" y="3553956"/>
            <a:chExt cx="667512" cy="667512"/>
          </a:xfrm>
        </p:grpSpPr>
        <p:sp>
          <p:nvSpPr>
            <p:cNvPr id="45" name="Oval 44"/>
            <p:cNvSpPr/>
            <p:nvPr/>
          </p:nvSpPr>
          <p:spPr>
            <a:xfrm>
              <a:off x="30179" y="3553956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51676" y="3667117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59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1600200"/>
            <a:ext cx="8229600" cy="3124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Sensor </a:t>
            </a:r>
            <a:r>
              <a:rPr lang="en-US" sz="2800" dirty="0">
                <a:latin typeface="Arial Rounded MT Bold" panose="020F0704030504030204" pitchFamily="34" charset="0"/>
              </a:rPr>
              <a:t>context </a:t>
            </a: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can be </a:t>
            </a:r>
            <a:r>
              <a:rPr lang="en-US" sz="2800" dirty="0">
                <a:latin typeface="Arial Rounded MT Bold" panose="020F0704030504030204" pitchFamily="34" charset="0"/>
              </a:rPr>
              <a:t>inferred</a:t>
            </a:r>
            <a:br>
              <a:rPr lang="en-US" sz="2800" dirty="0"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using </a:t>
            </a:r>
            <a:r>
              <a:rPr lang="en-US" sz="2800" dirty="0">
                <a:latin typeface="Arial Rounded MT Bold" panose="020F0704030504030204" pitchFamily="34" charset="0"/>
              </a:rPr>
              <a:t>names </a:t>
            </a: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and </a:t>
            </a:r>
            <a:r>
              <a:rPr lang="en-US" sz="2800" dirty="0">
                <a:latin typeface="Arial Rounded MT Bold" panose="020F0704030504030204" pitchFamily="34" charset="0"/>
              </a:rPr>
              <a:t>data </a:t>
            </a: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/>
            </a:r>
            <a:b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with </a:t>
            </a:r>
            <a:r>
              <a:rPr lang="en-US" sz="2800" dirty="0">
                <a:latin typeface="Arial Rounded MT Bold" panose="020F0704030504030204" pitchFamily="34" charset="0"/>
              </a:rPr>
              <a:t>minimal or </a:t>
            </a:r>
            <a:r>
              <a:rPr lang="en-US" sz="2800" dirty="0" smtClean="0">
                <a:latin typeface="Arial Rounded MT Bold" panose="020F0704030504030204" pitchFamily="34" charset="0"/>
              </a:rPr>
              <a:t>no </a:t>
            </a: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manual effort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1981200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17375E"/>
                </a:solidFill>
                <a:latin typeface="Arial Rounded MT Bold" panose="020F0704030504030204" pitchFamily="34" charset="0"/>
              </a:rPr>
              <a:t>Hypothesis</a:t>
            </a:r>
            <a:endParaRPr lang="en-US" sz="4000" b="1" dirty="0">
              <a:solidFill>
                <a:srgbClr val="17375E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349365"/>
            <a:ext cx="7557025" cy="1788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9" y="1441674"/>
            <a:ext cx="7386957" cy="37221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29260" y="128969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4146" y="152008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979" y="91845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01044" y="701873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8C06A2-F55C-4E76-870C-D749B0A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8" y="627254"/>
            <a:ext cx="7386957" cy="37221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58090" y="2842249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399235" y="2804526"/>
            <a:ext cx="7557025" cy="10753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7375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F42254-C883-4B15-AE8E-D8325CB57C15}"/>
              </a:ext>
            </a:extLst>
          </p:cNvPr>
          <p:cNvGrpSpPr/>
          <p:nvPr/>
        </p:nvGrpSpPr>
        <p:grpSpPr>
          <a:xfrm>
            <a:off x="3562792" y="2926224"/>
            <a:ext cx="3864950" cy="838840"/>
            <a:chOff x="7175735" y="3192141"/>
            <a:chExt cx="3864950" cy="838840"/>
          </a:xfrm>
        </p:grpSpPr>
        <p:sp>
          <p:nvSpPr>
            <p:cNvPr id="24" name="Rounded Rectangle 45">
              <a:extLst>
                <a:ext uri="{FF2B5EF4-FFF2-40B4-BE49-F238E27FC236}">
                  <a16:creationId xmlns="" xmlns:a16="http://schemas.microsoft.com/office/drawing/2014/main" id="{284399E6-C983-4D4D-AD4D-F87C70C3E5C1}"/>
                </a:ext>
              </a:extLst>
            </p:cNvPr>
            <p:cNvSpPr/>
            <p:nvPr/>
          </p:nvSpPr>
          <p:spPr>
            <a:xfrm>
              <a:off x="8112081" y="3268519"/>
              <a:ext cx="1257647" cy="663964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Type Inference</a:t>
              </a:r>
            </a:p>
          </p:txBody>
        </p:sp>
        <p:sp>
          <p:nvSpPr>
            <p:cNvPr id="25" name="Rounded Rectangle 45">
              <a:extLst>
                <a:ext uri="{FF2B5EF4-FFF2-40B4-BE49-F238E27FC236}">
                  <a16:creationId xmlns="" xmlns:a16="http://schemas.microsoft.com/office/drawing/2014/main" id="{E9206D38-8090-4047-95D8-FB9AEE630C08}"/>
                </a:ext>
              </a:extLst>
            </p:cNvPr>
            <p:cNvSpPr/>
            <p:nvPr/>
          </p:nvSpPr>
          <p:spPr>
            <a:xfrm>
              <a:off x="9541182" y="3268519"/>
              <a:ext cx="1339009" cy="667512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Relation Inference</a:t>
              </a:r>
            </a:p>
          </p:txBody>
        </p:sp>
        <p:sp>
          <p:nvSpPr>
            <p:cNvPr id="27" name="Rounded Rectangle 45">
              <a:extLst>
                <a:ext uri="{FF2B5EF4-FFF2-40B4-BE49-F238E27FC236}">
                  <a16:creationId xmlns="" xmlns:a16="http://schemas.microsoft.com/office/drawing/2014/main" id="{B59ADB9A-6A28-4594-8E57-415C2C054CDC}"/>
                </a:ext>
              </a:extLst>
            </p:cNvPr>
            <p:cNvSpPr/>
            <p:nvPr/>
          </p:nvSpPr>
          <p:spPr>
            <a:xfrm>
              <a:off x="7175735" y="3192141"/>
              <a:ext cx="3864950" cy="82571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04EAF9F-CD63-4061-B691-958A89E13A1F}"/>
                </a:ext>
              </a:extLst>
            </p:cNvPr>
            <p:cNvSpPr txBox="1"/>
            <p:nvPr/>
          </p:nvSpPr>
          <p:spPr>
            <a:xfrm>
              <a:off x="7175735" y="3192142"/>
              <a:ext cx="936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Context</a:t>
              </a:r>
            </a:p>
          </p:txBody>
        </p:sp>
        <p:pic>
          <p:nvPicPr>
            <p:cNvPr id="33" name="Picture 4" descr="Image result for context icon">
              <a:extLst>
                <a:ext uri="{FF2B5EF4-FFF2-40B4-BE49-F238E27FC236}">
                  <a16:creationId xmlns="" xmlns:a16="http://schemas.microsoft.com/office/drawing/2014/main" id="{163B8574-640B-4AC2-BDB1-EED32759B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343" y="3429000"/>
              <a:ext cx="586359" cy="60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2690D1-EE7E-4FAA-8CED-ACD985E92FDB}"/>
              </a:ext>
            </a:extLst>
          </p:cNvPr>
          <p:cNvSpPr txBox="1"/>
          <p:nvPr/>
        </p:nvSpPr>
        <p:spPr>
          <a:xfrm>
            <a:off x="2434928" y="3049804"/>
            <a:ext cx="101629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Metadata</a:t>
            </a:r>
          </a:p>
          <a:p>
            <a:r>
              <a:rPr lang="en-US" sz="1600" dirty="0"/>
              <a:t>Mapping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10460" y="2865021"/>
            <a:ext cx="1998992" cy="927432"/>
            <a:chOff x="9952088" y="2924332"/>
            <a:chExt cx="1998992" cy="927432"/>
          </a:xfrm>
        </p:grpSpPr>
        <p:sp>
          <p:nvSpPr>
            <p:cNvPr id="17" name="Rounded Rectangle 49">
              <a:extLst>
                <a:ext uri="{FF2B5EF4-FFF2-40B4-BE49-F238E27FC236}">
                  <a16:creationId xmlns="" xmlns:a16="http://schemas.microsoft.com/office/drawing/2014/main" id="{7F95F11D-DC88-4C84-A7C1-0954F7AD1C0E}"/>
                </a:ext>
              </a:extLst>
            </p:cNvPr>
            <p:cNvSpPr/>
            <p:nvPr/>
          </p:nvSpPr>
          <p:spPr>
            <a:xfrm>
              <a:off x="9952088" y="2989543"/>
              <a:ext cx="1998992" cy="820669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01F1C47-F2A9-47C7-88DA-893F83AD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0270160" y="3233484"/>
              <a:ext cx="569374" cy="5348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2B142AD-9DF4-4DD9-9F7F-B5913CC3CD41}"/>
                </a:ext>
              </a:extLst>
            </p:cNvPr>
            <p:cNvSpPr txBox="1"/>
            <p:nvPr/>
          </p:nvSpPr>
          <p:spPr>
            <a:xfrm>
              <a:off x="10071038" y="2924632"/>
              <a:ext cx="11387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Schema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D467ADA-FED2-45CE-8428-BBBDDC82E245}"/>
                </a:ext>
              </a:extLst>
            </p:cNvPr>
            <p:cNvGrpSpPr/>
            <p:nvPr/>
          </p:nvGrpSpPr>
          <p:grpSpPr>
            <a:xfrm>
              <a:off x="11064561" y="2924332"/>
              <a:ext cx="838117" cy="927432"/>
              <a:chOff x="7545545" y="5050779"/>
              <a:chExt cx="838117" cy="912138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9215D7A-5A35-4279-8186-2FC91024CE26}"/>
                  </a:ext>
                </a:extLst>
              </p:cNvPr>
              <p:cNvSpPr txBox="1"/>
              <p:nvPr/>
            </p:nvSpPr>
            <p:spPr>
              <a:xfrm>
                <a:off x="7559937" y="5050779"/>
                <a:ext cx="77484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Toolkit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66B7FD7-A7B0-4C18-9974-A4A6E3AC3F78}"/>
                  </a:ext>
                </a:extLst>
              </p:cNvPr>
              <p:cNvSpPr txBox="1"/>
              <p:nvPr/>
            </p:nvSpPr>
            <p:spPr>
              <a:xfrm>
                <a:off x="7545545" y="5685918"/>
                <a:ext cx="83811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Consolas" panose="020B0609020204030204" pitchFamily="49" charset="0"/>
                  </a:rPr>
                  <a:t>Plaster</a:t>
                </a:r>
              </a:p>
            </p:txBody>
          </p:sp>
        </p:grpSp>
        <p:pic>
          <p:nvPicPr>
            <p:cNvPr id="32" name="Picture 2" descr="Image result for plaster icon">
              <a:extLst>
                <a:ext uri="{FF2B5EF4-FFF2-40B4-BE49-F238E27FC236}">
                  <a16:creationId xmlns="" xmlns:a16="http://schemas.microsoft.com/office/drawing/2014/main" id="{9A903DF4-3F02-4B49-BECC-12808512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780" y="3249808"/>
              <a:ext cx="502401" cy="379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8209024" y="933842"/>
            <a:ext cx="667512" cy="667512"/>
            <a:chOff x="10445811" y="1046718"/>
            <a:chExt cx="832697" cy="832697"/>
          </a:xfrm>
        </p:grpSpPr>
        <p:sp>
          <p:nvSpPr>
            <p:cNvPr id="47" name="Oval 46"/>
            <p:cNvSpPr/>
            <p:nvPr/>
          </p:nvSpPr>
          <p:spPr>
            <a:xfrm>
              <a:off x="10445811" y="1046718"/>
              <a:ext cx="832697" cy="8326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5789" t="8281" r="14056" b="6474"/>
            <a:stretch/>
          </p:blipFill>
          <p:spPr>
            <a:xfrm>
              <a:off x="10575539" y="1165556"/>
              <a:ext cx="609816" cy="631595"/>
            </a:xfrm>
            <a:prstGeom prst="ellipse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4083831" y="1374710"/>
            <a:ext cx="667512" cy="667512"/>
            <a:chOff x="496523" y="1255918"/>
            <a:chExt cx="667512" cy="667512"/>
          </a:xfrm>
        </p:grpSpPr>
        <p:sp>
          <p:nvSpPr>
            <p:cNvPr id="50" name="Oval 49"/>
            <p:cNvSpPr/>
            <p:nvPr/>
          </p:nvSpPr>
          <p:spPr>
            <a:xfrm>
              <a:off x="496523" y="1255918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7592" y="1407004"/>
              <a:ext cx="383287" cy="383287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5979967" y="597533"/>
            <a:ext cx="667512" cy="667512"/>
            <a:chOff x="30179" y="3553956"/>
            <a:chExt cx="667512" cy="667512"/>
          </a:xfrm>
        </p:grpSpPr>
        <p:sp>
          <p:nvSpPr>
            <p:cNvPr id="53" name="Oval 52"/>
            <p:cNvSpPr/>
            <p:nvPr/>
          </p:nvSpPr>
          <p:spPr>
            <a:xfrm>
              <a:off x="30179" y="3553956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 flipH="1">
              <a:off x="151676" y="3667117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023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7375E"/>
      </a:accent1>
      <a:accent2>
        <a:srgbClr val="DC5D0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28093</TotalTime>
  <Words>2912</Words>
  <Application>Microsoft Macintosh PowerPoint</Application>
  <PresentationFormat>Widescreen</PresentationFormat>
  <Paragraphs>875</Paragraphs>
  <Slides>68</Slides>
  <Notes>63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6" baseType="lpstr">
      <vt:lpstr>Arial Rounded MT Bold</vt:lpstr>
      <vt:lpstr>Berlin Sans FB Demi</vt:lpstr>
      <vt:lpstr>Calibri</vt:lpstr>
      <vt:lpstr>Consolas</vt:lpstr>
      <vt:lpstr>Courier</vt:lpstr>
      <vt:lpstr>Courier New</vt:lpstr>
      <vt:lpstr>Franklin Gothic Book</vt:lpstr>
      <vt:lpstr>Franklin Gothic Medium</vt:lpstr>
      <vt:lpstr>FranklinGothicURWComBoo</vt:lpstr>
      <vt:lpstr>Helvetica</vt:lpstr>
      <vt:lpstr>Mangal</vt:lpstr>
      <vt:lpstr>ＭＳ Ｐゴシック</vt:lpstr>
      <vt:lpstr>Segoe UI Light</vt:lpstr>
      <vt:lpstr>华文楷体</vt:lpstr>
      <vt:lpstr>等线</vt:lpstr>
      <vt:lpstr>隶书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Sensor context can be inferred using names and data  with minimal or no manual effort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Dataset</vt:lpstr>
      <vt:lpstr>Type Classification Accuracy by Transfer Learning</vt:lpstr>
      <vt:lpstr>Related Work</vt:lpstr>
      <vt:lpstr>Follow-up work on Type Inference</vt:lpstr>
      <vt:lpstr>Clustering-based Active Learning</vt:lpstr>
      <vt:lpstr>Active Learning for Type Classification</vt:lpstr>
      <vt:lpstr>PowerPoint Presentation</vt:lpstr>
      <vt:lpstr>Relation Inference</vt:lpstr>
      <vt:lpstr>PowerPoint Presentation</vt:lpstr>
      <vt:lpstr>PowerPoint Presentation</vt:lpstr>
      <vt:lpstr>PowerPoint Presentation</vt:lpstr>
      <vt:lpstr>Switching Kinematic Model</vt:lpstr>
      <vt:lpstr>Example Output</vt:lpstr>
      <vt:lpstr>Sift Out Coincident Events</vt:lpstr>
      <vt:lpstr>Evaluation Dataset</vt:lpstr>
      <vt:lpstr>Functional Relation Accuracy</vt:lpstr>
      <vt:lpstr>Effect of Amount of Data</vt:lpstr>
      <vt:lpstr>PowerPoint Presentation</vt:lpstr>
      <vt:lpstr>PowerPoint Presentation</vt:lpstr>
      <vt:lpstr>PowerPoint Presentation</vt:lpstr>
      <vt:lpstr>Evaluation Dataset</vt:lpstr>
      <vt:lpstr>Co-location Accuracy</vt:lpstr>
      <vt:lpstr>Related Work</vt:lpstr>
      <vt:lpstr>PowerPoint Presentation</vt:lpstr>
      <vt:lpstr>PowerPoint Presentation</vt:lpstr>
      <vt:lpstr>PowerPoint Presentation</vt:lpstr>
      <vt:lpstr>Plaster Architecture</vt:lpstr>
      <vt:lpstr>Workflows</vt:lpstr>
      <vt:lpstr>Thoughts…</vt:lpstr>
      <vt:lpstr>Thesis Contributions</vt:lpstr>
      <vt:lpstr>What’s Next…</vt:lpstr>
      <vt:lpstr>PowerPoint Presentation</vt:lpstr>
      <vt:lpstr>PowerPoint Presentation</vt:lpstr>
      <vt:lpstr>Backup Slides</vt:lpstr>
      <vt:lpstr>Type Inference</vt:lpstr>
      <vt:lpstr>Functional Relationships</vt:lpstr>
      <vt:lpstr>PowerPoint Presentation</vt:lpstr>
      <vt:lpstr>PowerPoint Presentation</vt:lpstr>
      <vt:lpstr>PowerPoint Presentation</vt:lpstr>
      <vt:lpstr>PowerPoint Presentation</vt:lpstr>
      <vt:lpstr>Transfer Learning Implementation</vt:lpstr>
      <vt:lpstr>PowerPoint Presentation</vt:lpstr>
      <vt:lpstr>Combining Multiple Buildings as the Source</vt:lpstr>
      <vt:lpstr>PowerPoint Presentation</vt:lpstr>
      <vt:lpstr>PowerPoint Presentation</vt:lpstr>
      <vt:lpstr>Cross-Predictive Clustering</vt:lpstr>
      <vt:lpstr>Cross-Predictive Clustering</vt:lpstr>
      <vt:lpstr>Evaluation</vt:lpstr>
      <vt:lpstr>Clustering Results</vt:lpstr>
      <vt:lpstr>Cross-Predictive Clustering Models</vt:lpstr>
      <vt:lpstr>Cross-Predictive Clustering</vt:lpstr>
      <vt:lpstr>Switching Kinematic Model</vt:lpstr>
      <vt:lpstr>In the Thesis    Other Work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Whitehouse</dc:creator>
  <cp:lastModifiedBy>Microsoft Office User</cp:lastModifiedBy>
  <cp:revision>1074</cp:revision>
  <cp:lastPrinted>2018-09-14T18:49:05Z</cp:lastPrinted>
  <dcterms:created xsi:type="dcterms:W3CDTF">2016-09-09T10:43:31Z</dcterms:created>
  <dcterms:modified xsi:type="dcterms:W3CDTF">2018-10-09T01:14:05Z</dcterms:modified>
</cp:coreProperties>
</file>